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png" ContentType="image/png"/>
  <Override PartName="/ppt/media/image2.png" ContentType="image/png"/>
  <Override PartName="/ppt/media/image4.jpeg" ContentType="image/jpeg"/>
  <Override PartName="/ppt/media/image3.png" ContentType="image/png"/>
  <Override PartName="/ppt/media/image5.png" ContentType="image/png"/>
  <Override PartName="/ppt/media/image6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F568FBA-A53E-41CF-AB19-774EF40D214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85800" y="484560"/>
            <a:ext cx="7772040" cy="160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685800" y="2121480"/>
            <a:ext cx="777204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685800" y="4237200"/>
            <a:ext cx="777204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D159C24-D048-41B1-9A0C-2FC047C7CF6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85800" y="484560"/>
            <a:ext cx="7772040" cy="160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685800" y="2121480"/>
            <a:ext cx="379260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4668480" y="2121480"/>
            <a:ext cx="379260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685800" y="4237200"/>
            <a:ext cx="379260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4668480" y="4237200"/>
            <a:ext cx="379260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797F84A-D99D-4C1C-9E36-98D77D03A2C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85800" y="484560"/>
            <a:ext cx="7772040" cy="160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685800" y="2121480"/>
            <a:ext cx="250236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/>
          </p:nvPr>
        </p:nvSpPr>
        <p:spPr>
          <a:xfrm>
            <a:off x="3313800" y="2121480"/>
            <a:ext cx="250236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/>
          </p:nvPr>
        </p:nvSpPr>
        <p:spPr>
          <a:xfrm>
            <a:off x="5941440" y="2121480"/>
            <a:ext cx="250236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/>
          </p:nvPr>
        </p:nvSpPr>
        <p:spPr>
          <a:xfrm>
            <a:off x="685800" y="4237200"/>
            <a:ext cx="250236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/>
          </p:nvPr>
        </p:nvSpPr>
        <p:spPr>
          <a:xfrm>
            <a:off x="3313800" y="4237200"/>
            <a:ext cx="250236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/>
          </p:nvPr>
        </p:nvSpPr>
        <p:spPr>
          <a:xfrm>
            <a:off x="5941440" y="4237200"/>
            <a:ext cx="250236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8C6B04F-309A-422E-AD43-723ED045799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5D41582-A784-4AF6-A9DF-DC6ECE98993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85800" y="484560"/>
            <a:ext cx="7772040" cy="160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subTitle"/>
          </p:nvPr>
        </p:nvSpPr>
        <p:spPr>
          <a:xfrm>
            <a:off x="685800" y="2121480"/>
            <a:ext cx="7772040" cy="405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64D37E3-30C5-470C-8985-41BD5FA4D8B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85800" y="484560"/>
            <a:ext cx="7772040" cy="160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685800" y="2121480"/>
            <a:ext cx="7772040" cy="405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E814DB4-62E5-4764-BD57-CED32BC2194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85800" y="484560"/>
            <a:ext cx="7772040" cy="160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685800" y="2121480"/>
            <a:ext cx="3792600" cy="405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4668480" y="2121480"/>
            <a:ext cx="3792600" cy="405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5A82C3A-D62A-4D34-9934-F0BC5C8094F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85800" y="484560"/>
            <a:ext cx="7772040" cy="160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62C833D-8B22-4939-9F8F-709B5D8E208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subTitle"/>
          </p:nvPr>
        </p:nvSpPr>
        <p:spPr>
          <a:xfrm>
            <a:off x="685800" y="484560"/>
            <a:ext cx="7772040" cy="745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0127C74-ADBF-4D32-91E7-0E8962675B2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85800" y="484560"/>
            <a:ext cx="7772040" cy="160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685800" y="2121480"/>
            <a:ext cx="379260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668480" y="2121480"/>
            <a:ext cx="3792600" cy="405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685800" y="4237200"/>
            <a:ext cx="379260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3956256-E526-4E29-A301-D34470035E6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484560"/>
            <a:ext cx="7772040" cy="160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685800" y="2121480"/>
            <a:ext cx="7772040" cy="405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0C662FC-2A8D-4EBE-AD80-B6F426058B9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85800" y="484560"/>
            <a:ext cx="7772040" cy="160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685800" y="2121480"/>
            <a:ext cx="3792600" cy="405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4668480" y="2121480"/>
            <a:ext cx="379260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4668480" y="4237200"/>
            <a:ext cx="379260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803B853-2FB5-4015-ACEE-EDE48B26A57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85800" y="484560"/>
            <a:ext cx="7772040" cy="160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85800" y="2121480"/>
            <a:ext cx="379260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668480" y="2121480"/>
            <a:ext cx="379260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85800" y="4237200"/>
            <a:ext cx="777204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7CA058D-BF82-47FC-8AEC-666B8BF7CA6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85800" y="484560"/>
            <a:ext cx="7772040" cy="160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685800" y="2121480"/>
            <a:ext cx="777204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685800" y="4237200"/>
            <a:ext cx="777204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CA42984-F73D-4AC4-A3F6-3CE386A49C8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85800" y="484560"/>
            <a:ext cx="7772040" cy="160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/>
          </p:nvPr>
        </p:nvSpPr>
        <p:spPr>
          <a:xfrm>
            <a:off x="685800" y="2121480"/>
            <a:ext cx="379260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/>
          </p:nvPr>
        </p:nvSpPr>
        <p:spPr>
          <a:xfrm>
            <a:off x="4668480" y="2121480"/>
            <a:ext cx="379260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/>
          </p:nvPr>
        </p:nvSpPr>
        <p:spPr>
          <a:xfrm>
            <a:off x="685800" y="4237200"/>
            <a:ext cx="379260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/>
          </p:nvPr>
        </p:nvSpPr>
        <p:spPr>
          <a:xfrm>
            <a:off x="4668480" y="4237200"/>
            <a:ext cx="379260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18A1004-A07F-4647-8105-B3D618BCAEF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85800" y="484560"/>
            <a:ext cx="7772040" cy="160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685800" y="2121480"/>
            <a:ext cx="250236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/>
          </p:nvPr>
        </p:nvSpPr>
        <p:spPr>
          <a:xfrm>
            <a:off x="3313800" y="2121480"/>
            <a:ext cx="250236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/>
          </p:nvPr>
        </p:nvSpPr>
        <p:spPr>
          <a:xfrm>
            <a:off x="5941440" y="2121480"/>
            <a:ext cx="250236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/>
          </p:nvPr>
        </p:nvSpPr>
        <p:spPr>
          <a:xfrm>
            <a:off x="685800" y="4237200"/>
            <a:ext cx="250236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6"/>
          <p:cNvSpPr>
            <a:spLocks noGrp="1"/>
          </p:cNvSpPr>
          <p:nvPr>
            <p:ph/>
          </p:nvPr>
        </p:nvSpPr>
        <p:spPr>
          <a:xfrm>
            <a:off x="3313800" y="4237200"/>
            <a:ext cx="250236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7"/>
          <p:cNvSpPr>
            <a:spLocks noGrp="1"/>
          </p:cNvSpPr>
          <p:nvPr>
            <p:ph/>
          </p:nvPr>
        </p:nvSpPr>
        <p:spPr>
          <a:xfrm>
            <a:off x="5941440" y="4237200"/>
            <a:ext cx="250236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352AB1A-4E2A-4C09-81AA-BFE88619B55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85800" y="484560"/>
            <a:ext cx="7772040" cy="160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685800" y="2121480"/>
            <a:ext cx="7772040" cy="405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967E976-0FD7-4D8B-8162-6B78BC47DEF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484560"/>
            <a:ext cx="7772040" cy="160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85800" y="2121480"/>
            <a:ext cx="3792600" cy="405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68480" y="2121480"/>
            <a:ext cx="3792600" cy="405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797BF04-C150-4141-9FA9-623978680BC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484560"/>
            <a:ext cx="7772040" cy="160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1D4C7E5-0097-4A08-94B0-7FFE510F8CC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subTitle"/>
          </p:nvPr>
        </p:nvSpPr>
        <p:spPr>
          <a:xfrm>
            <a:off x="685800" y="484560"/>
            <a:ext cx="7772040" cy="745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72CE77C-D62A-4801-9633-905377DDA51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5800" y="484560"/>
            <a:ext cx="7772040" cy="160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85800" y="2121480"/>
            <a:ext cx="379260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668480" y="2121480"/>
            <a:ext cx="3792600" cy="405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685800" y="4237200"/>
            <a:ext cx="379260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E0FA717-42B9-4986-B6A7-15B0D8F385D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85800" y="484560"/>
            <a:ext cx="7772040" cy="160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85800" y="2121480"/>
            <a:ext cx="3792600" cy="405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68480" y="2121480"/>
            <a:ext cx="379260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668480" y="4237200"/>
            <a:ext cx="379260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FA7893F-F79A-4D9F-8F4D-14986B674F1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85800" y="484560"/>
            <a:ext cx="7772040" cy="160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85800" y="2121480"/>
            <a:ext cx="379260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668480" y="2121480"/>
            <a:ext cx="379260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85800" y="4237200"/>
            <a:ext cx="777204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183DBC0-D008-4E76-AB11-8245774B377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2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slideLayout" Target="../slideLayouts/slideLayout1.xml"/><Relationship Id="rId8" Type="http://schemas.openxmlformats.org/officeDocument/2006/relationships/slideLayout" Target="../slideLayouts/slideLayout2.xml"/><Relationship Id="rId9" Type="http://schemas.openxmlformats.org/officeDocument/2006/relationships/slideLayout" Target="../slideLayouts/slideLayout3.xml"/><Relationship Id="rId10" Type="http://schemas.openxmlformats.org/officeDocument/2006/relationships/slideLayout" Target="../slideLayouts/slideLayout4.xml"/><Relationship Id="rId11" Type="http://schemas.openxmlformats.org/officeDocument/2006/relationships/slideLayout" Target="../slideLayouts/slideLayout5.xml"/><Relationship Id="rId12" Type="http://schemas.openxmlformats.org/officeDocument/2006/relationships/slideLayout" Target="../slideLayouts/slideLayout6.xml"/><Relationship Id="rId13" Type="http://schemas.openxmlformats.org/officeDocument/2006/relationships/slideLayout" Target="../slideLayouts/slideLayout7.xml"/><Relationship Id="rId14" Type="http://schemas.openxmlformats.org/officeDocument/2006/relationships/slideLayout" Target="../slideLayouts/slideLayout8.xml"/><Relationship Id="rId15" Type="http://schemas.openxmlformats.org/officeDocument/2006/relationships/slideLayout" Target="../slideLayouts/slideLayout9.xml"/><Relationship Id="rId16" Type="http://schemas.openxmlformats.org/officeDocument/2006/relationships/slideLayout" Target="../slideLayouts/slideLayout10.xml"/><Relationship Id="rId17" Type="http://schemas.openxmlformats.org/officeDocument/2006/relationships/slideLayout" Target="../slideLayouts/slideLayout11.xml"/><Relationship Id="rId18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1"/>
          <p:cNvGrpSpPr/>
          <p:nvPr/>
        </p:nvGrpSpPr>
        <p:grpSpPr>
          <a:xfrm>
            <a:off x="8522640" y="6255360"/>
            <a:ext cx="392760" cy="392760"/>
            <a:chOff x="8522640" y="6255360"/>
            <a:chExt cx="392760" cy="392760"/>
          </a:xfrm>
        </p:grpSpPr>
        <p:sp>
          <p:nvSpPr>
            <p:cNvPr id="1" name="Oval 7"/>
            <p:cNvSpPr/>
            <p:nvPr/>
          </p:nvSpPr>
          <p:spPr>
            <a:xfrm>
              <a:off x="8522640" y="6255360"/>
              <a:ext cx="392760" cy="392760"/>
            </a:xfrm>
            <a:prstGeom prst="ellipse">
              <a:avLst/>
            </a:prstGeom>
            <a:blipFill rotWithShape="0">
              <a:blip r:embed="rId2"/>
              <a:srcRect/>
              <a:tile/>
            </a:blipFill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" name="Oval 8"/>
            <p:cNvSpPr/>
            <p:nvPr/>
          </p:nvSpPr>
          <p:spPr>
            <a:xfrm>
              <a:off x="8559360" y="6291720"/>
              <a:ext cx="319680" cy="319680"/>
            </a:xfrm>
            <a:prstGeom prst="ellipse">
              <a:avLst/>
            </a:prstGeom>
            <a:noFill/>
            <a:ln w="127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" name="Rectangle 6"/>
          <p:cNvSpPr/>
          <p:nvPr/>
        </p:nvSpPr>
        <p:spPr>
          <a:xfrm>
            <a:off x="685800" y="1347120"/>
            <a:ext cx="7772040" cy="80280"/>
          </a:xfrm>
          <a:prstGeom prst="rect">
            <a:avLst/>
          </a:prstGeom>
          <a:blipFill rotWithShape="0">
            <a:blip r:embed="rId3">
              <a:alphaModFix amt="80000"/>
            </a:blip>
            <a:srcRect/>
            <a:tile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Rectangle 7"/>
          <p:cNvSpPr/>
          <p:nvPr/>
        </p:nvSpPr>
        <p:spPr>
          <a:xfrm>
            <a:off x="685800" y="4282920"/>
            <a:ext cx="7772040" cy="80280"/>
          </a:xfrm>
          <a:prstGeom prst="rect">
            <a:avLst/>
          </a:prstGeom>
          <a:blipFill rotWithShape="0">
            <a:blip r:embed="rId4">
              <a:alphaModFix amt="80000"/>
            </a:blip>
            <a:srcRect/>
            <a:tile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Rectangle 8"/>
          <p:cNvSpPr/>
          <p:nvPr/>
        </p:nvSpPr>
        <p:spPr>
          <a:xfrm>
            <a:off x="685800" y="1484640"/>
            <a:ext cx="7772040" cy="2742840"/>
          </a:xfrm>
          <a:prstGeom prst="rect">
            <a:avLst/>
          </a:prstGeom>
          <a:blipFill rotWithShape="0">
            <a:blip r:embed="rId5">
              <a:alphaModFix amt="80000"/>
            </a:blip>
            <a:srcRect/>
            <a:tile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6" name="Group 9"/>
          <p:cNvGrpSpPr/>
          <p:nvPr/>
        </p:nvGrpSpPr>
        <p:grpSpPr>
          <a:xfrm>
            <a:off x="7234920" y="4106880"/>
            <a:ext cx="914040" cy="914040"/>
            <a:chOff x="7234920" y="4106880"/>
            <a:chExt cx="914040" cy="914040"/>
          </a:xfrm>
        </p:grpSpPr>
        <p:sp>
          <p:nvSpPr>
            <p:cNvPr id="7" name="Oval 10"/>
            <p:cNvSpPr/>
            <p:nvPr/>
          </p:nvSpPr>
          <p:spPr>
            <a:xfrm>
              <a:off x="7234920" y="4106880"/>
              <a:ext cx="914040" cy="914040"/>
            </a:xfrm>
            <a:prstGeom prst="ellipse">
              <a:avLst/>
            </a:prstGeom>
            <a:blipFill rotWithShape="0">
              <a:blip r:embed="rId6"/>
              <a:srcRect/>
              <a:tile/>
            </a:blipFill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" name="Oval 11"/>
            <p:cNvSpPr/>
            <p:nvPr/>
          </p:nvSpPr>
          <p:spPr>
            <a:xfrm>
              <a:off x="7326360" y="4198320"/>
              <a:ext cx="731160" cy="731160"/>
            </a:xfrm>
            <a:prstGeom prst="ellipse">
              <a:avLst/>
            </a:prstGeom>
            <a:noFill/>
            <a:ln w="254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788760" y="1432080"/>
            <a:ext cx="7593120" cy="3035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80000"/>
              </a:lnSpc>
              <a:buNone/>
            </a:pPr>
            <a:r>
              <a:rPr b="0" lang="hr-HR" sz="6400" spc="-1" strike="noStrike" cap="all">
                <a:latin typeface="Calibri Light"/>
              </a:rPr>
              <a:t>Kliknite da biste uredili stil naslova matrice</a:t>
            </a:r>
            <a:endParaRPr b="0" lang="en-US" sz="6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dt" idx="1"/>
          </p:nvPr>
        </p:nvSpPr>
        <p:spPr>
          <a:xfrm>
            <a:off x="5992200" y="6272640"/>
            <a:ext cx="2454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hr-HR" sz="1000" spc="-1" strike="noStrike">
                <a:solidFill>
                  <a:schemeClr val="accent1">
                    <a:lumMod val="50000"/>
                  </a:schemeClr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b="0" lang="hr-HR" sz="1000" spc="-1" strike="noStrike">
                <a:solidFill>
                  <a:schemeClr val="accent1">
                    <a:lumMod val="50000"/>
                  </a:schemeClr>
                </a:solidFill>
                <a:latin typeface="Calibri"/>
              </a:rPr>
              <a:t> </a:t>
            </a:r>
            <a:endParaRPr b="0" lang="hr-HR" sz="1000" spc="-1" strike="noStrike">
              <a:latin typeface="Times New Roman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ftr" idx="2"/>
          </p:nvPr>
        </p:nvSpPr>
        <p:spPr>
          <a:xfrm>
            <a:off x="812880" y="6272640"/>
            <a:ext cx="47455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hr-HR" sz="1400" spc="-1" strike="noStrike"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hr-HR" sz="1400" spc="-1" strike="noStrike">
                <a:latin typeface="Times New Roman"/>
              </a:rPr>
              <a:t> </a:t>
            </a:r>
            <a:endParaRPr b="0" lang="hr-HR" sz="1400" spc="-1" strike="noStrike">
              <a:latin typeface="Times New Roman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sldNum" idx="3"/>
          </p:nvPr>
        </p:nvSpPr>
        <p:spPr>
          <a:xfrm>
            <a:off x="7244280" y="4227120"/>
            <a:ext cx="894960" cy="639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lnSpc>
                <a:spcPct val="100000"/>
              </a:lnSpc>
              <a:buNone/>
              <a:defRPr b="1" lang="hr-HR" sz="2800" spc="-72" strike="noStrike">
                <a:solidFill>
                  <a:srgbClr val="ffffff"/>
                </a:solidFill>
                <a:latin typeface="Calibri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fld id="{55529B6E-FCA9-4D44-BF3C-F3A841E0032F}" type="slidenum">
              <a:rPr b="1" lang="hr-HR" sz="2800" spc="-72" strike="noStrike">
                <a:solidFill>
                  <a:srgbClr val="ffffff"/>
                </a:solidFill>
                <a:latin typeface="Calibri"/>
              </a:rPr>
              <a:t>1</a:t>
            </a:fld>
            <a:endParaRPr b="0" lang="hr-HR" sz="2800" spc="-1" strike="noStrike">
              <a:latin typeface="Times New Roman"/>
            </a:endParaRPr>
          </a:p>
        </p:txBody>
      </p:sp>
      <p:sp>
        <p:nvSpPr>
          <p:cNvPr id="13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Kliknite za uređivanje formata teksta strukture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</a:rPr>
              <a:t>Druga razina strukture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</a:rPr>
              <a:t>Treća razina strukture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</a:rPr>
              <a:t>Četvrta razina strukture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Peta razina strukture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Šesta razina strukture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Sedma razina strukture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7"/>
    <p:sldLayoutId id="2147483650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  <p:sldLayoutId id="2147483660" r:id="rId18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11"/>
          <p:cNvGrpSpPr/>
          <p:nvPr/>
        </p:nvGrpSpPr>
        <p:grpSpPr>
          <a:xfrm>
            <a:off x="8522640" y="6255360"/>
            <a:ext cx="392760" cy="392760"/>
            <a:chOff x="8522640" y="6255360"/>
            <a:chExt cx="392760" cy="392760"/>
          </a:xfrm>
        </p:grpSpPr>
        <p:sp>
          <p:nvSpPr>
            <p:cNvPr id="51" name="Oval 7"/>
            <p:cNvSpPr/>
            <p:nvPr/>
          </p:nvSpPr>
          <p:spPr>
            <a:xfrm>
              <a:off x="8522640" y="6255360"/>
              <a:ext cx="392760" cy="392760"/>
            </a:xfrm>
            <a:prstGeom prst="ellipse">
              <a:avLst/>
            </a:prstGeom>
            <a:blipFill rotWithShape="0">
              <a:blip r:embed="rId2"/>
              <a:srcRect/>
              <a:tile/>
            </a:blipFill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" name="Oval 8"/>
            <p:cNvSpPr/>
            <p:nvPr/>
          </p:nvSpPr>
          <p:spPr>
            <a:xfrm>
              <a:off x="8559360" y="6291720"/>
              <a:ext cx="319680" cy="319680"/>
            </a:xfrm>
            <a:prstGeom prst="ellipse">
              <a:avLst/>
            </a:prstGeom>
            <a:noFill/>
            <a:ln w="127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85800" y="484560"/>
            <a:ext cx="7772040" cy="16088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hr-HR" sz="4200" spc="-1" strike="noStrike" cap="all">
                <a:latin typeface="Calibri Light"/>
              </a:rPr>
              <a:t>Kliknite da biste uredili stil naslova matrice</a:t>
            </a:r>
            <a:endParaRPr b="0" lang="en-US" sz="4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85800" y="2121480"/>
            <a:ext cx="7772040" cy="4050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182880" indent="-182880">
              <a:lnSpc>
                <a:spcPct val="90000"/>
              </a:lnSpc>
              <a:spcBef>
                <a:spcPts val="1199"/>
              </a:spcBef>
              <a:buClr>
                <a:srgbClr val="c87d0e"/>
              </a:buClr>
              <a:buSzPct val="85000"/>
              <a:buFont typeface="Wingdings" charset="2"/>
              <a:buChar char=""/>
            </a:pP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Kliknite da biste uredili matrice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1" marL="457200" indent="-18288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Clr>
                <a:srgbClr val="c87d0e"/>
              </a:buClr>
              <a:buSzPct val="85000"/>
              <a:buFont typeface="Wingdings" charset="2"/>
              <a:buChar char=""/>
            </a:pPr>
            <a:r>
              <a:rPr b="0" lang="hr-HR" sz="1800" spc="-1" strike="noStrike">
                <a:solidFill>
                  <a:srgbClr val="000000"/>
                </a:solidFill>
                <a:latin typeface="Calibri"/>
              </a:rPr>
              <a:t>Druga razina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2" marL="731520" indent="-18288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Clr>
                <a:srgbClr val="c87d0e"/>
              </a:buClr>
              <a:buSzPct val="85000"/>
              <a:buFont typeface="Wingdings" charset="2"/>
              <a:buChar char=""/>
            </a:pPr>
            <a:r>
              <a:rPr b="0" lang="hr-HR" sz="1600" spc="-1" strike="noStrike">
                <a:solidFill>
                  <a:srgbClr val="000000"/>
                </a:solidFill>
                <a:latin typeface="Calibri"/>
              </a:rPr>
              <a:t>Treća razina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  <a:p>
            <a:pPr lvl="3" marL="1005840" indent="-18288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Clr>
                <a:srgbClr val="c87d0e"/>
              </a:buClr>
              <a:buSzPct val="85000"/>
              <a:buFont typeface="Wingdings" charset="2"/>
              <a:buChar char=""/>
            </a:pPr>
            <a:r>
              <a:rPr b="0" lang="hr-HR" sz="1600" spc="-1" strike="noStrike">
                <a:solidFill>
                  <a:srgbClr val="000000"/>
                </a:solidFill>
                <a:latin typeface="Calibri"/>
              </a:rPr>
              <a:t>Četvrta razina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  <a:p>
            <a:pPr lvl="4" marL="1280160" indent="-18288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Clr>
                <a:srgbClr val="c87d0e"/>
              </a:buClr>
              <a:buSzPct val="85000"/>
              <a:buFont typeface="Wingdings" charset="2"/>
              <a:buChar char=""/>
            </a:pPr>
            <a:r>
              <a:rPr b="0" lang="hr-HR" sz="1600" spc="-1" strike="noStrike">
                <a:solidFill>
                  <a:srgbClr val="000000"/>
                </a:solidFill>
                <a:latin typeface="Calibri"/>
              </a:rPr>
              <a:t>Peta razina stilove teksta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dt" idx="4"/>
          </p:nvPr>
        </p:nvSpPr>
        <p:spPr>
          <a:xfrm>
            <a:off x="5992200" y="6272640"/>
            <a:ext cx="2454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hr-HR" sz="1000" spc="-1" strike="noStrike">
                <a:solidFill>
                  <a:schemeClr val="accent1">
                    <a:lumMod val="50000"/>
                  </a:schemeClr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b="0" lang="hr-HR" sz="1000" spc="-1" strike="noStrike">
                <a:solidFill>
                  <a:schemeClr val="accent1">
                    <a:lumMod val="50000"/>
                  </a:schemeClr>
                </a:solidFill>
                <a:latin typeface="Calibri"/>
              </a:rPr>
              <a:t>&lt;datum/vrijeme&gt;</a:t>
            </a:r>
            <a:endParaRPr b="0" lang="hr-HR" sz="1000" spc="-1" strike="noStrike">
              <a:latin typeface="Times New Roman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ftr" idx="5"/>
          </p:nvPr>
        </p:nvSpPr>
        <p:spPr>
          <a:xfrm>
            <a:off x="685800" y="6272640"/>
            <a:ext cx="47455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hr-HR" sz="1400" spc="-1" strike="noStrike"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hr-HR" sz="1400" spc="-1" strike="noStrike">
                <a:latin typeface="Times New Roman"/>
              </a:rPr>
              <a:t>&lt;podnožje&gt;</a:t>
            </a:r>
            <a:endParaRPr b="0" lang="hr-HR" sz="1400" spc="-1" strike="noStrike">
              <a:latin typeface="Times New Roman"/>
            </a:endParaRPr>
          </a:p>
        </p:txBody>
      </p:sp>
      <p:sp>
        <p:nvSpPr>
          <p:cNvPr id="57" name="PlaceHolder 5"/>
          <p:cNvSpPr>
            <a:spLocks noGrp="1"/>
          </p:cNvSpPr>
          <p:nvPr>
            <p:ph type="sldNum" idx="6"/>
          </p:nvPr>
        </p:nvSpPr>
        <p:spPr>
          <a:xfrm>
            <a:off x="8483400" y="6272640"/>
            <a:ext cx="47988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lnSpc>
                <a:spcPct val="100000"/>
              </a:lnSpc>
              <a:buNone/>
              <a:defRPr b="1" lang="hr-HR" sz="1100" spc="-72" strike="noStrike">
                <a:solidFill>
                  <a:srgbClr val="ffffff"/>
                </a:solidFill>
                <a:latin typeface="Calibri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fld id="{0742D784-864A-41F8-BB98-6164F9C87C22}" type="slidenum">
              <a:rPr b="1" lang="hr-HR" sz="1100" spc="-72" strike="noStrike">
                <a:solidFill>
                  <a:srgbClr val="ffffff"/>
                </a:solidFill>
                <a:latin typeface="Calibri"/>
              </a:rPr>
              <a:t>&lt;broj-slajda&gt;</a:t>
            </a:fld>
            <a:endParaRPr b="0" lang="hr-HR" sz="11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788760" y="1432080"/>
            <a:ext cx="7593120" cy="3035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indent="0">
              <a:lnSpc>
                <a:spcPct val="80000"/>
              </a:lnSpc>
              <a:buNone/>
            </a:pPr>
            <a:r>
              <a:rPr b="0" lang="hr-HR" sz="2800" spc="-1" strike="noStrike" cap="all">
                <a:solidFill>
                  <a:schemeClr val="accent1">
                    <a:lumMod val="75000"/>
                  </a:schemeClr>
                </a:solidFill>
                <a:latin typeface="Calibri Light"/>
              </a:rPr>
              <a:t>                         </a:t>
            </a:r>
            <a:r>
              <a:rPr b="0" lang="hr-HR" sz="2800" spc="-1" strike="noStrike" cap="all">
                <a:solidFill>
                  <a:schemeClr val="accent1">
                    <a:lumMod val="75000"/>
                  </a:schemeClr>
                </a:solidFill>
                <a:latin typeface="Calibri Light"/>
              </a:rPr>
              <a:t>OPĆINA NEGOSLAVCI</a:t>
            </a:r>
            <a:br>
              <a:rPr sz="6400"/>
            </a:br>
            <a:br>
              <a:rPr sz="6400"/>
            </a:b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subTitle"/>
          </p:nvPr>
        </p:nvSpPr>
        <p:spPr>
          <a:xfrm>
            <a:off x="1547640" y="2335680"/>
            <a:ext cx="7052040" cy="21862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32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PRORAČUNSKI VODIČ ZA GRAĐANE PRORAČUNA OPĆINE NEGOSLAVCI ZA 20</a:t>
            </a:r>
            <a:r>
              <a:rPr b="0" lang="en-GB" sz="32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21</a:t>
            </a:r>
            <a:r>
              <a:rPr b="0" lang="hr-HR" sz="32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. GODINU I PRORAČUNSKIH PROJEKCIJA ZA 202</a:t>
            </a:r>
            <a:r>
              <a:rPr b="0" lang="en-GB" sz="32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2</a:t>
            </a:r>
            <a:r>
              <a:rPr b="0" lang="hr-HR" sz="32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. I 202</a:t>
            </a:r>
            <a:r>
              <a:rPr b="0" lang="en-GB" sz="32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3</a:t>
            </a:r>
            <a:r>
              <a:rPr b="0" lang="hr-HR" sz="32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. GODINU</a:t>
            </a:r>
            <a:endParaRPr b="0" lang="hr-HR" sz="3200" spc="-1" strike="noStrike">
              <a:latin typeface="Arial"/>
            </a:endParaRPr>
          </a:p>
        </p:txBody>
      </p:sp>
    </p:spTree>
  </p:cSld>
  <p:transition>
    <p:fade/>
  </p:transition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/>
          </p:nvPr>
        </p:nvSpPr>
        <p:spPr>
          <a:xfrm>
            <a:off x="899640" y="1484640"/>
            <a:ext cx="7385040" cy="5145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c) Prihodi od imovine iznose 17.000,00 kuna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200" spc="-1" strike="noStrike">
                <a:solidFill>
                  <a:srgbClr val="000000"/>
                </a:solidFill>
                <a:latin typeface="Calibri"/>
              </a:rPr>
              <a:t>(prihodi od financijske imovine – kamate a vista, prihodi od nefinancijske imovine - naknade za koncesije, prihodi od zakupa i iznajmljivanja poljoprivrednog zemljišta i imovine)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d) Prihodi od administrativnih pristojbi i po posebnim propisima iznose 152.500,00 kuna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200" spc="-1" strike="noStrike">
                <a:solidFill>
                  <a:srgbClr val="000000"/>
                </a:solidFill>
                <a:latin typeface="Calibri"/>
              </a:rPr>
              <a:t>(administrativne/upravne pristojbe – ostale naknade utvrđene gradskom/općinskom odlukom, prihodi po posebnim propisima, komunalni doprinosi i komunalne naknade)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ransition>
    <p:wheel spokes="2"/>
  </p:transition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/>
          </p:nvPr>
        </p:nvSpPr>
        <p:spPr>
          <a:xfrm>
            <a:off x="827640" y="1989000"/>
            <a:ext cx="7745040" cy="3877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0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1" i="1" lang="hr-HR" sz="36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1" i="1" lang="hr-HR" sz="3600" spc="-1" strike="noStrike">
                <a:solidFill>
                  <a:srgbClr val="000000"/>
                </a:solidFill>
                <a:latin typeface="Calibri"/>
              </a:rPr>
              <a:t>UKUPNO PRIHODI: </a:t>
            </a:r>
            <a:r>
              <a:rPr b="1" i="1" lang="hr-HR" sz="36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1" i="1" lang="hr-HR" sz="36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1" i="1" lang="hr-HR" sz="36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1" i="1" lang="hr-HR" sz="3600" spc="-1" strike="noStrike">
                <a:solidFill>
                  <a:srgbClr val="000000"/>
                </a:solidFill>
                <a:latin typeface="Calibri"/>
              </a:rPr>
              <a:t>	</a:t>
            </a:r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3600" spc="-1" strike="noStrike">
                <a:solidFill>
                  <a:srgbClr val="000000"/>
                </a:solidFill>
                <a:latin typeface="Calibri"/>
              </a:rPr>
              <a:t>6.653.500,00 kuna</a:t>
            </a:r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ransition>
    <p:pull dir="ru"/>
  </p:transition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755640" y="764640"/>
            <a:ext cx="7755840" cy="13633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1" lang="hr-HR" sz="2400" spc="-1" strike="noStrike" cap="all">
                <a:solidFill>
                  <a:srgbClr val="000000"/>
                </a:solidFill>
                <a:latin typeface="Calibri Light"/>
              </a:rPr>
              <a:t>KAMO NOVAC ODLAZI IZ PRORAČUNA?</a:t>
            </a:r>
            <a:br>
              <a:rPr sz="2400"/>
            </a:br>
            <a:br>
              <a:rPr sz="2400"/>
            </a:br>
            <a:r>
              <a:rPr b="1" lang="hr-HR" sz="2400" spc="-1" strike="noStrike" cap="all">
                <a:solidFill>
                  <a:srgbClr val="000000"/>
                </a:solidFill>
                <a:latin typeface="Calibri Light"/>
              </a:rPr>
              <a:t>2.1. RASHODI POSLOVANJA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699120" y="2277000"/>
            <a:ext cx="7745040" cy="38487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2000"/>
          </a:bodyPr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a) Rashodi za zaposlene iznose 1.469.000,00kuna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(plaće zaposlenih, plaće zaposlenih na projektima, ostali rashodi za zaposlene, doprinosi na plaće)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b) Materijalni rashodi iznose 2.171.500,00kuna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200" spc="-1" strike="noStrike">
                <a:solidFill>
                  <a:srgbClr val="000000"/>
                </a:solidFill>
                <a:latin typeface="Calibri"/>
              </a:rPr>
              <a:t>(naknade troškova zaposlenima, rashodi za materijal i energiju, rashodi za usluge, ostali nespomenuti rashodi poslovanja)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c) Financijski rashodi iznose 20.000,00 kuna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lang="hr-HR" sz="2200" spc="-1" strike="noStrike">
                <a:solidFill>
                  <a:srgbClr val="000000"/>
                </a:solidFill>
                <a:latin typeface="Calibri"/>
              </a:rPr>
              <a:t>bankarske usluge, usluge platnog prometa i Fine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ransition>
    <p:cover dir="ld"/>
  </p:transition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/>
          </p:nvPr>
        </p:nvSpPr>
        <p:spPr>
          <a:xfrm>
            <a:off x="699120" y="908640"/>
            <a:ext cx="7745040" cy="4752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d) Tekuće pomoći proračunima 9.000,00 kuna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2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lang="pl-PL" sz="2200" spc="-1" strike="noStrike">
                <a:solidFill>
                  <a:srgbClr val="000000"/>
                </a:solidFill>
                <a:latin typeface="Calibri"/>
              </a:rPr>
              <a:t>projekt za suzbijanje opojnih droga na području VSŽ, prijevoz umirovljenika VSŽ</a:t>
            </a:r>
            <a:r>
              <a:rPr b="0" lang="hr-HR" sz="22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e) Naknade građanima i kućanstvima na temelju osiguranja i druge naknade iznose 575.000,00 kuna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200" spc="-1" strike="noStrike">
                <a:solidFill>
                  <a:srgbClr val="000000"/>
                </a:solidFill>
                <a:latin typeface="Calibri"/>
              </a:rPr>
              <a:t>(socijalni paketi, ostale naknade građanima i kućanstvima iz proračuna prema Odluci o socijalnoj skrbi Općine Negoslavci)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f) Ostali rashodi iznose 944.</a:t>
            </a:r>
            <a:r>
              <a:rPr b="1" i="1" lang="en-GB" sz="2400" spc="-1" strike="noStrike">
                <a:solidFill>
                  <a:srgbClr val="000000"/>
                </a:solidFill>
                <a:latin typeface="Calibri"/>
              </a:rPr>
              <a:t>0</a:t>
            </a: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00,00 kuna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200" spc="-1" strike="noStrike">
                <a:solidFill>
                  <a:srgbClr val="000000"/>
                </a:solidFill>
                <a:latin typeface="Calibri"/>
              </a:rPr>
              <a:t>(tekuće donacije, kapitalne donacije)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1187640" y="188640"/>
            <a:ext cx="6588720" cy="1280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1" lang="hr-HR" sz="2400" spc="-1" strike="noStrike" cap="all">
                <a:solidFill>
                  <a:srgbClr val="000000"/>
                </a:solidFill>
                <a:latin typeface="Calibri Light"/>
              </a:rPr>
              <a:t>2.2. RASHODI ZA NABAVU NEFINANCIJSKE IMOVINE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/>
          </p:nvPr>
        </p:nvSpPr>
        <p:spPr>
          <a:xfrm>
            <a:off x="971640" y="1700640"/>
            <a:ext cx="7560360" cy="4104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600" spc="-1" strike="noStrike">
                <a:solidFill>
                  <a:srgbClr val="000000"/>
                </a:solidFill>
                <a:latin typeface="Calibri"/>
              </a:rPr>
              <a:t>a) Rashodi za nabavu neproizvedene imovine iznose 1</a:t>
            </a:r>
            <a:r>
              <a:rPr b="1" i="1" lang="en-GB" sz="2600" spc="-1" strike="noStrike">
                <a:solidFill>
                  <a:srgbClr val="000000"/>
                </a:solidFill>
                <a:latin typeface="Calibri"/>
              </a:rPr>
              <a:t>00</a:t>
            </a:r>
            <a:r>
              <a:rPr b="1" i="1" lang="hr-HR" sz="2600" spc="-1" strike="noStrike">
                <a:solidFill>
                  <a:srgbClr val="000000"/>
                </a:solidFill>
                <a:latin typeface="Calibri"/>
              </a:rPr>
              <a:t>.000,00 kuna</a:t>
            </a:r>
            <a:endParaRPr b="0" lang="en-US" sz="26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400" spc="-1" strike="noStrike">
                <a:solidFill>
                  <a:srgbClr val="000000"/>
                </a:solidFill>
                <a:latin typeface="Calibri"/>
              </a:rPr>
              <a:t>(kupovina zemljišta)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600" spc="-1" strike="noStrike">
                <a:solidFill>
                  <a:srgbClr val="000000"/>
                </a:solidFill>
                <a:latin typeface="Calibri"/>
              </a:rPr>
              <a:t>b) Rashodi za nabavu proizvedene dugotrajne imovine iznose 2.365.000,00 kuna</a:t>
            </a:r>
            <a:endParaRPr b="0" lang="en-US" sz="26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400" spc="-1" strike="noStrike">
                <a:solidFill>
                  <a:srgbClr val="000000"/>
                </a:solidFill>
                <a:latin typeface="Calibri"/>
              </a:rPr>
              <a:t>(građevinski objekti, postrojenja i oprema,</a:t>
            </a:r>
            <a:r>
              <a:rPr b="0" lang="en-GB" sz="2400" spc="-1" strike="noStrike">
                <a:solidFill>
                  <a:srgbClr val="000000"/>
                </a:solidFill>
                <a:latin typeface="Calibri"/>
              </a:rPr>
              <a:t> prijevozna sredstva,</a:t>
            </a:r>
            <a:r>
              <a:rPr b="0" lang="hr-HR" sz="2400" spc="-1" strike="noStrike">
                <a:solidFill>
                  <a:srgbClr val="000000"/>
                </a:solidFill>
                <a:latin typeface="Calibri"/>
              </a:rPr>
              <a:t>, nematerijalna proizvedena imovina)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ransition>
    <p:wipe dir="d"/>
  </p:transition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/>
          </p:nvPr>
        </p:nvSpPr>
        <p:spPr>
          <a:xfrm>
            <a:off x="1403640" y="1540080"/>
            <a:ext cx="6591600" cy="3777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36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1" i="1" lang="hr-HR" sz="3600" spc="-1" strike="noStrike">
                <a:solidFill>
                  <a:srgbClr val="000000"/>
                </a:solidFill>
                <a:latin typeface="Calibri"/>
              </a:rPr>
              <a:t>UKUPNO RASHODI: </a:t>
            </a:r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36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i="1" lang="hr-HR" sz="3600" spc="-1" strike="noStrike">
                <a:solidFill>
                  <a:srgbClr val="000000"/>
                </a:solidFill>
                <a:latin typeface="Calibri"/>
              </a:rPr>
              <a:t>7.653.500,00 kuna</a:t>
            </a:r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ransition>
    <p:wheel spokes="1"/>
  </p:transition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/>
          </p:nvPr>
        </p:nvSpPr>
        <p:spPr>
          <a:xfrm>
            <a:off x="611640" y="332640"/>
            <a:ext cx="7992360" cy="5832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8000"/>
          </a:bodyPr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000" spc="-1" strike="noStrike">
                <a:solidFill>
                  <a:srgbClr val="000000"/>
                </a:solidFill>
                <a:latin typeface="Calibri"/>
              </a:rPr>
              <a:t>Rashodi se u proračunu dijele na Razdjele, koji se dijele na Glave, a Glave se dalje dijele na Programe i Aktivnosti u kojima se detaljnije definiraju rashodi.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200" spc="-1" strike="noStrike">
                <a:solidFill>
                  <a:srgbClr val="000000"/>
                </a:solidFill>
                <a:latin typeface="Calibri"/>
              </a:rPr>
              <a:t>Rashodi proračuna Općine Negoslavci raspoređeni su unutar slijedećih razdjela: 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marL="457200" indent="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None/>
              <a:tabLst>
                <a:tab algn="l" pos="0"/>
              </a:tabLst>
            </a:pPr>
            <a:r>
              <a:rPr b="1" i="1" lang="hr-HR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i="1" lang="hr-HR" sz="2000" spc="-1" strike="noStrike">
                <a:solidFill>
                  <a:srgbClr val="000000"/>
                </a:solidFill>
                <a:latin typeface="Calibri"/>
              </a:rPr>
              <a:t>OPĆINSKO VIJEĆE </a:t>
            </a:r>
            <a:r>
              <a:rPr b="0" i="1" lang="hr-HR" sz="1800" spc="-1" strike="noStrike">
                <a:solidFill>
                  <a:srgbClr val="000000"/>
                </a:solidFill>
                <a:latin typeface="Calibri"/>
              </a:rPr>
              <a:t>- </a:t>
            </a:r>
            <a:r>
              <a:rPr b="0" lang="hr-HR" sz="2100" spc="-1" strike="noStrike">
                <a:solidFill>
                  <a:srgbClr val="000000"/>
                </a:solidFill>
                <a:latin typeface="Calibri"/>
              </a:rPr>
              <a:t>u ovom razdjelu evidentiraju se rashodi za članove općinskog vijeća.</a:t>
            </a:r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  <a:p>
            <a:pPr marL="411480" indent="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marL="457200" indent="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None/>
              <a:tabLst>
                <a:tab algn="l" pos="0"/>
              </a:tabLst>
            </a:pPr>
            <a:r>
              <a:rPr b="1" i="1" lang="hr-HR" sz="2000" spc="-1" strike="noStrike">
                <a:solidFill>
                  <a:srgbClr val="000000"/>
                </a:solidFill>
                <a:latin typeface="Calibri"/>
              </a:rPr>
              <a:t>OPĆINSKI NAČELNIK </a:t>
            </a:r>
            <a:r>
              <a:rPr b="0" i="1" lang="hr-HR" sz="2000" spc="-1" strike="noStrike">
                <a:solidFill>
                  <a:srgbClr val="000000"/>
                </a:solidFill>
                <a:latin typeface="Calibri"/>
              </a:rPr>
              <a:t>- </a:t>
            </a:r>
            <a:r>
              <a:rPr b="0" lang="hr-HR" sz="2100" spc="-1" strike="noStrike">
                <a:solidFill>
                  <a:srgbClr val="000000"/>
                </a:solidFill>
                <a:latin typeface="Calibri"/>
              </a:rPr>
              <a:t>u ovom razdjelu evidentiraju se rashodi za rad općinskog načelnika.</a:t>
            </a:r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  <a:p>
            <a:pPr marL="411480" indent="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marL="457200" indent="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None/>
              <a:tabLst>
                <a:tab algn="l" pos="0"/>
              </a:tabLst>
            </a:pPr>
            <a:r>
              <a:rPr b="1" i="1" lang="hr-HR" sz="2000" spc="-1" strike="noStrike">
                <a:solidFill>
                  <a:srgbClr val="000000"/>
                </a:solidFill>
                <a:latin typeface="Calibri"/>
              </a:rPr>
              <a:t>JEDINSTVENI UPRAVNI ODJEL </a:t>
            </a:r>
            <a:r>
              <a:rPr b="0" i="1" lang="hr-HR" sz="2000" spc="-1" strike="noStrike">
                <a:solidFill>
                  <a:srgbClr val="000000"/>
                </a:solidFill>
                <a:latin typeface="Calibri"/>
              </a:rPr>
              <a:t>- </a:t>
            </a:r>
            <a:r>
              <a:rPr b="0" lang="hr-HR" sz="2100" spc="-1" strike="noStrike">
                <a:solidFill>
                  <a:srgbClr val="000000"/>
                </a:solidFill>
                <a:latin typeface="Calibri"/>
              </a:rPr>
              <a:t>u ovom razdjelu evidentiraju se rashodi za javnu upravu i administraciju, civilnu zaštitu, gospodarstvo, komunalnu infrastrukturu, obrazovanje,</a:t>
            </a:r>
            <a:r>
              <a:rPr b="0" lang="en-GB" sz="2100" spc="-1" strike="noStrike">
                <a:solidFill>
                  <a:srgbClr val="000000"/>
                </a:solidFill>
                <a:latin typeface="Calibri"/>
              </a:rPr>
              <a:t> zdravstvo,</a:t>
            </a:r>
            <a:r>
              <a:rPr b="0" lang="hr-HR" sz="2100" spc="-1" strike="noStrike">
                <a:solidFill>
                  <a:srgbClr val="000000"/>
                </a:solidFill>
                <a:latin typeface="Calibri"/>
              </a:rPr>
              <a:t> javne potrebe u kulturi,</a:t>
            </a:r>
            <a:r>
              <a:rPr b="0" lang="en-GB" sz="2100" spc="-1" strike="noStrike">
                <a:solidFill>
                  <a:srgbClr val="000000"/>
                </a:solidFill>
                <a:latin typeface="Calibri"/>
              </a:rPr>
              <a:t> religiji,</a:t>
            </a:r>
            <a:r>
              <a:rPr b="0" lang="hr-HR" sz="2100" spc="-1" strike="noStrike">
                <a:solidFill>
                  <a:srgbClr val="000000"/>
                </a:solidFill>
                <a:latin typeface="Calibri"/>
              </a:rPr>
              <a:t> djelatnost sporta</a:t>
            </a:r>
            <a:r>
              <a:rPr b="0" lang="en-GB" sz="2100" spc="-1" strike="noStrike">
                <a:solidFill>
                  <a:srgbClr val="000000"/>
                </a:solidFill>
                <a:latin typeface="Calibri"/>
              </a:rPr>
              <a:t>,</a:t>
            </a:r>
            <a:r>
              <a:rPr b="0" lang="hr-HR" sz="2100" spc="-1" strike="noStrike">
                <a:solidFill>
                  <a:srgbClr val="000000"/>
                </a:solidFill>
                <a:latin typeface="Calibri"/>
              </a:rPr>
              <a:t> socijalnu skrb, projekte u tijeku.</a:t>
            </a:r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  <a:p>
            <a:pPr marL="457200" indent="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None/>
              <a:tabLst>
                <a:tab algn="l" pos="0"/>
              </a:tabLst>
            </a:pPr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ransition>
    <p:wheel spokes="8"/>
  </p:transition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/>
          </p:nvPr>
        </p:nvSpPr>
        <p:spPr>
          <a:xfrm>
            <a:off x="899640" y="1268640"/>
            <a:ext cx="7704360" cy="5112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i="1" lang="hr-HR" sz="2800" spc="-1" strike="noStrike">
                <a:solidFill>
                  <a:srgbClr val="000000"/>
                </a:solidFill>
                <a:latin typeface="Calibri"/>
              </a:rPr>
              <a:t>Općinsko vijeće – </a:t>
            </a:r>
            <a:r>
              <a:rPr b="0" lang="hr-HR" sz="1900" spc="-1" strike="noStrike">
                <a:solidFill>
                  <a:srgbClr val="000000"/>
                </a:solidFill>
                <a:latin typeface="Calibri"/>
              </a:rPr>
              <a:t>u ovom Razdjelu evidentiraju </a:t>
            </a:r>
            <a:r>
              <a:rPr b="0" lang="hr-HR" sz="19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hr-HR" sz="1900" spc="-1" strike="noStrike">
                <a:solidFill>
                  <a:srgbClr val="000000"/>
                </a:solidFill>
                <a:latin typeface="Calibri"/>
              </a:rPr>
              <a:t>se izdaci za naknade članovima općinskog </a:t>
            </a:r>
            <a:r>
              <a:rPr b="0" lang="en-GB" sz="1900" spc="-1" strike="noStrike">
                <a:solidFill>
                  <a:srgbClr val="000000"/>
                </a:solidFill>
                <a:latin typeface="Calibri"/>
              </a:rPr>
              <a:t>v</a:t>
            </a:r>
            <a:r>
              <a:rPr b="0" lang="hr-HR" sz="1900" spc="-1" strike="noStrike">
                <a:solidFill>
                  <a:srgbClr val="000000"/>
                </a:solidFill>
                <a:latin typeface="Calibri"/>
              </a:rPr>
              <a:t>ijeća</a:t>
            </a:r>
            <a:r>
              <a:rPr b="0" lang="en-GB" sz="1900" spc="-1" strike="noStrike">
                <a:solidFill>
                  <a:srgbClr val="000000"/>
                </a:solidFill>
                <a:latin typeface="Calibri"/>
              </a:rPr>
              <a:t>, </a:t>
            </a:r>
            <a:r>
              <a:rPr b="0" lang="hr-HR" sz="1900" spc="-1" strike="noStrike">
                <a:solidFill>
                  <a:srgbClr val="000000"/>
                </a:solidFill>
                <a:latin typeface="Calibri"/>
              </a:rPr>
              <a:t>političke stranke</a:t>
            </a:r>
            <a:r>
              <a:rPr b="0" lang="en-GB" sz="1900" spc="-1" strike="noStrike">
                <a:solidFill>
                  <a:srgbClr val="000000"/>
                </a:solidFill>
                <a:latin typeface="Calibri"/>
              </a:rPr>
              <a:t> i lokalni izbori</a:t>
            </a:r>
            <a:r>
              <a:rPr b="0" lang="hr-HR" sz="19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en-US" sz="1900" spc="-1" strike="noStrike">
              <a:solidFill>
                <a:srgbClr val="000000"/>
              </a:solidFill>
              <a:latin typeface="Calibri"/>
            </a:endParaRPr>
          </a:p>
          <a:p>
            <a:pPr marL="457200" indent="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None/>
              <a:tabLst>
                <a:tab algn="l" pos="0"/>
              </a:tabLst>
            </a:pP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i="1" lang="hr-HR" sz="2200" spc="-1" strike="noStrike">
                <a:solidFill>
                  <a:srgbClr val="000000"/>
                </a:solidFill>
                <a:latin typeface="Calibri"/>
              </a:rPr>
              <a:t>Javna uprava </a:t>
            </a:r>
            <a:r>
              <a:rPr b="0" lang="hr-HR" sz="1900" spc="-1" strike="noStrike">
                <a:solidFill>
                  <a:srgbClr val="000000"/>
                </a:solidFill>
                <a:latin typeface="Calibri"/>
              </a:rPr>
              <a:t>(naknade članovima predstavničkih tijela – Općinsko vijeće, premije osiguranja imovine) – </a:t>
            </a:r>
            <a:r>
              <a:rPr b="1" i="1" lang="hr-HR" sz="1900" spc="-1" strike="noStrike">
                <a:solidFill>
                  <a:srgbClr val="000000"/>
                </a:solidFill>
                <a:latin typeface="Calibri"/>
              </a:rPr>
              <a:t>105.000,00 kuna</a:t>
            </a:r>
            <a:endParaRPr b="0" lang="en-US" sz="1900" spc="-1" strike="noStrike">
              <a:solidFill>
                <a:srgbClr val="000000"/>
              </a:solidFill>
              <a:latin typeface="Calibri"/>
            </a:endParaRPr>
          </a:p>
          <a:p>
            <a:pPr marL="457200" indent="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None/>
              <a:tabLst>
                <a:tab algn="l" pos="0"/>
              </a:tabLst>
            </a:pP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i="1" lang="hr-HR" sz="2200" spc="-1" strike="noStrike">
                <a:solidFill>
                  <a:srgbClr val="000000"/>
                </a:solidFill>
                <a:latin typeface="Calibri"/>
              </a:rPr>
              <a:t>Političke stranke</a:t>
            </a:r>
            <a:r>
              <a:rPr b="1" lang="hr-HR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hr-HR" sz="1900" spc="-1" strike="noStrike">
                <a:solidFill>
                  <a:srgbClr val="000000"/>
                </a:solidFill>
                <a:latin typeface="Calibri"/>
              </a:rPr>
              <a:t>(tekuće donacije udrugama građana i političkim strankama - </a:t>
            </a:r>
            <a:r>
              <a:rPr b="1" i="1" lang="hr-HR" sz="1900" spc="-1" strike="noStrike">
                <a:solidFill>
                  <a:srgbClr val="000000"/>
                </a:solidFill>
                <a:latin typeface="Calibri"/>
              </a:rPr>
              <a:t>40.000,00 kuna</a:t>
            </a:r>
            <a:endParaRPr b="0" lang="en-US" sz="1900" spc="-1" strike="noStrike">
              <a:solidFill>
                <a:srgbClr val="000000"/>
              </a:solidFill>
              <a:latin typeface="Calibri"/>
            </a:endParaRPr>
          </a:p>
          <a:p>
            <a:pPr marL="457200" indent="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None/>
              <a:tabLst>
                <a:tab algn="l" pos="0"/>
              </a:tabLst>
            </a:pPr>
            <a:r>
              <a:rPr b="1" i="1" lang="en-GB" sz="1900" spc="-1" strike="noStrike">
                <a:solidFill>
                  <a:srgbClr val="000000"/>
                </a:solidFill>
                <a:latin typeface="Calibri"/>
              </a:rPr>
              <a:t>Lokalni izbori </a:t>
            </a:r>
            <a:r>
              <a:rPr b="0" lang="en-GB" sz="1900" spc="-1" strike="noStrike">
                <a:solidFill>
                  <a:srgbClr val="000000"/>
                </a:solidFill>
                <a:latin typeface="Calibri"/>
              </a:rPr>
              <a:t>(troškovi održavanja lokalnih izbora 2021. godine) – </a:t>
            </a:r>
            <a:r>
              <a:rPr b="1" i="1" lang="hr-HR" sz="1900" spc="-1" strike="noStrike">
                <a:solidFill>
                  <a:srgbClr val="000000"/>
                </a:solidFill>
                <a:latin typeface="Calibri"/>
              </a:rPr>
              <a:t>115</a:t>
            </a:r>
            <a:r>
              <a:rPr b="1" i="1" lang="en-GB" sz="1900" spc="-1" strike="noStrike">
                <a:solidFill>
                  <a:srgbClr val="000000"/>
                </a:solidFill>
                <a:latin typeface="Calibri"/>
              </a:rPr>
              <a:t>.000,00 kuna</a:t>
            </a:r>
            <a:endParaRPr b="0" lang="en-US" sz="19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414"/>
              </a:spcBef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marL="411480" indent="0" algn="ctr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None/>
              <a:tabLst>
                <a:tab algn="l" pos="0"/>
              </a:tabLst>
            </a:pPr>
            <a:r>
              <a:rPr b="1" i="1" lang="hr-HR" sz="2200" spc="-1" strike="noStrike">
                <a:solidFill>
                  <a:srgbClr val="000000"/>
                </a:solidFill>
                <a:latin typeface="Calibri"/>
              </a:rPr>
              <a:t>UKUPNO: 260.000,00 kuna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ransition>
    <p:cover dir="ld"/>
  </p:transition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/>
          </p:nvPr>
        </p:nvSpPr>
        <p:spPr>
          <a:xfrm>
            <a:off x="899640" y="1700640"/>
            <a:ext cx="7344360" cy="3456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Jedinstveni upravni odjel 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– 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u ovom Razdjelu se nalaze  Programi u kojima se evidentiraju rashodi za javnu upravu i administraciju, civilnu zaštitu, gospodarstvo, komunalnu infrastrukturu, obrazovanje, zdravstvo, javne potrebe u kulturi, religiji, djelatnost sporta, socijalnu skrb, projekte u tijeku.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lang="hr-HR" sz="2400" spc="-1" strike="noStrike">
                <a:solidFill>
                  <a:srgbClr val="000000"/>
                </a:solidFill>
                <a:latin typeface="Calibri"/>
              </a:rPr>
              <a:t>UKUPNO: 7.393.500,00 kuna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ransition>
    <p:dissolve/>
  </p:transition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Box 8"/>
          <p:cNvSpPr/>
          <p:nvPr/>
        </p:nvSpPr>
        <p:spPr>
          <a:xfrm>
            <a:off x="1259640" y="771840"/>
            <a:ext cx="6552360" cy="51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hr-HR" sz="2800" spc="-1" strike="noStrike">
                <a:solidFill>
                  <a:schemeClr val="accent2">
                    <a:lumMod val="50000"/>
                  </a:schemeClr>
                </a:solidFill>
                <a:latin typeface="Calibri"/>
              </a:rPr>
              <a:t>OPĆE INFORMACIJE O OPĆINI</a:t>
            </a:r>
            <a:endParaRPr b="0" lang="hr-HR" sz="2800" spc="-1" strike="noStrike">
              <a:latin typeface="Arial"/>
            </a:endParaRPr>
          </a:p>
        </p:txBody>
      </p:sp>
      <p:pic>
        <p:nvPicPr>
          <p:cNvPr id="97" name="Slika 3" descr=""/>
          <p:cNvPicPr/>
          <p:nvPr/>
        </p:nvPicPr>
        <p:blipFill>
          <a:blip r:embed="rId1"/>
          <a:stretch/>
        </p:blipFill>
        <p:spPr>
          <a:xfrm>
            <a:off x="2267640" y="4133520"/>
            <a:ext cx="4392000" cy="247032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98" name="Tablica 5"/>
          <p:cNvGraphicFramePr/>
          <p:nvPr/>
        </p:nvGraphicFramePr>
        <p:xfrm>
          <a:off x="1835640" y="1531800"/>
          <a:ext cx="5184360" cy="1546920"/>
        </p:xfrm>
        <a:graphic>
          <a:graphicData uri="http://schemas.openxmlformats.org/drawingml/2006/table">
            <a:tbl>
              <a:tblPr/>
              <a:tblGrid>
                <a:gridCol w="2808000"/>
                <a:gridCol w="2376360"/>
              </a:tblGrid>
              <a:tr h="6480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hr-HR" sz="1800" spc="-1" strike="noStrike">
                          <a:solidFill>
                            <a:schemeClr val="lt1"/>
                          </a:solidFill>
                          <a:latin typeface="Calibri"/>
                        </a:rPr>
                        <a:t>Broj stanovnika (popis 2011.):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hr-HR" sz="1800" spc="-1" strike="noStrike">
                          <a:solidFill>
                            <a:schemeClr val="lt1"/>
                          </a:solidFill>
                          <a:latin typeface="Calibri"/>
                        </a:rPr>
                        <a:t>1.463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5"/>
                    </a:solidFill>
                  </a:tcPr>
                </a:tc>
              </a:tr>
              <a:tr h="36612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hr-HR" sz="18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Naselja: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fdcd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hr-HR" sz="18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Negoslavci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fdcd5"/>
                    </a:solidFill>
                  </a:tcPr>
                </a:tc>
              </a:tr>
              <a:tr h="36612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hr-HR" sz="18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Poljoprivredne površine: 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ee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hr-HR" sz="18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1.965,74 ha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eeeb"/>
                    </a:solidFill>
                  </a:tcPr>
                </a:tc>
              </a:tr>
              <a:tr h="64044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hr-HR" sz="18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Površina: 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fdcd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hr-HR" sz="18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2.120,82 ha ili 21,21 km</a:t>
                      </a:r>
                      <a:r>
                        <a:rPr b="0" lang="hr-HR" sz="1800" spc="-1" strike="noStrike" baseline="30000">
                          <a:solidFill>
                            <a:schemeClr val="dk1"/>
                          </a:solidFill>
                          <a:latin typeface="Calibri"/>
                        </a:rPr>
                        <a:t>2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fdcd5"/>
                    </a:solidFill>
                  </a:tcPr>
                </a:tc>
              </a:tr>
              <a:tr h="36612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hr-HR" sz="18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Načelnik: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ee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hr-HR" sz="18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Dušan Jeckov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eeeb"/>
                    </a:solidFill>
                  </a:tcPr>
                </a:tc>
              </a:tr>
            </a:tbl>
          </a:graphicData>
        </a:graphic>
      </p:graphicFrame>
    </p:spTree>
  </p:cSld>
  <p:transition>
    <p:fade thruBlk="true"/>
  </p:transition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85800" y="484560"/>
            <a:ext cx="7772040" cy="16088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1" lang="hr-HR" sz="2800" spc="-1" strike="noStrike" cap="all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KONTAKT PODACI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1945080" y="2061000"/>
            <a:ext cx="5690160" cy="3777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000" spc="-1" strike="noStrike">
                <a:solidFill>
                  <a:schemeClr val="accent6">
                    <a:lumMod val="75000"/>
                  </a:schemeClr>
                </a:solidFill>
                <a:latin typeface="Calibri"/>
              </a:rPr>
              <a:t>Sjedište: 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000" spc="-1" strike="noStrike">
                <a:solidFill>
                  <a:schemeClr val="accent6">
                    <a:lumMod val="75000"/>
                  </a:schemeClr>
                </a:solidFill>
                <a:latin typeface="Calibri"/>
              </a:rPr>
              <a:t>Općina Negoslavci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000" spc="-1" strike="noStrike">
                <a:solidFill>
                  <a:schemeClr val="accent6">
                    <a:lumMod val="75000"/>
                  </a:schemeClr>
                </a:solidFill>
                <a:latin typeface="Calibri"/>
              </a:rPr>
              <a:t>Vukovarska 7, Negoslavci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000" spc="-1" strike="noStrike">
                <a:solidFill>
                  <a:schemeClr val="accent6">
                    <a:lumMod val="75000"/>
                  </a:schemeClr>
                </a:solidFill>
                <a:latin typeface="Calibri"/>
              </a:rPr>
              <a:t>Telefon: 032/517-054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000" spc="-1" strike="noStrike">
                <a:solidFill>
                  <a:schemeClr val="accent6">
                    <a:lumMod val="75000"/>
                  </a:schemeClr>
                </a:solidFill>
                <a:latin typeface="Calibri"/>
              </a:rPr>
              <a:t>Telefax: 032/517-054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000" spc="-1" strike="noStrike">
                <a:solidFill>
                  <a:schemeClr val="accent6">
                    <a:lumMod val="75000"/>
                  </a:schemeClr>
                </a:solidFill>
                <a:latin typeface="Calibri"/>
              </a:rPr>
              <a:t>e-mail: opcina.negoslavci@gmail.com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000" spc="-1" strike="noStrike">
                <a:solidFill>
                  <a:schemeClr val="accent6">
                    <a:lumMod val="75000"/>
                  </a:schemeClr>
                </a:solidFill>
                <a:latin typeface="Calibri"/>
              </a:rPr>
              <a:t>web: www.opcina-negoslavci.hr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ransition>
    <p:cut thruBlk="true"/>
  </p:transition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683640" y="0"/>
            <a:ext cx="7755840" cy="14353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1" lang="hr-HR" sz="2400" spc="-1" strike="noStrike" cap="all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PREDSTAVNIČKO TIJELO &amp; IZVRŠNO TIJELO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971640" y="2061000"/>
            <a:ext cx="7745040" cy="37047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chemeClr val="accent2">
                    <a:lumMod val="50000"/>
                  </a:schemeClr>
                </a:solidFill>
                <a:latin typeface="Calibri"/>
              </a:rPr>
              <a:t>Općinsko vijeće: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chemeClr val="accent2">
                    <a:lumMod val="50000"/>
                  </a:schemeClr>
                </a:solidFill>
                <a:latin typeface="Calibri"/>
              </a:rPr>
              <a:t>Broj članova općinskog vijeća </a:t>
            </a:r>
            <a:r>
              <a:rPr b="1" i="1" lang="hr-HR" sz="2000" spc="-1" strike="noStrike">
                <a:solidFill>
                  <a:schemeClr val="accent2">
                    <a:lumMod val="50000"/>
                  </a:schemeClr>
                </a:solidFill>
                <a:latin typeface="Calibri"/>
              </a:rPr>
              <a:t>– 10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chemeClr val="accent2">
                    <a:lumMod val="50000"/>
                  </a:schemeClr>
                </a:solidFill>
                <a:latin typeface="Calibri"/>
              </a:rPr>
              <a:t>Predsjednik općinskog vijeća </a:t>
            </a:r>
            <a:r>
              <a:rPr b="1" i="1" lang="hr-HR" sz="2000" spc="-1" strike="noStrike">
                <a:solidFill>
                  <a:schemeClr val="accent2">
                    <a:lumMod val="50000"/>
                  </a:schemeClr>
                </a:solidFill>
                <a:latin typeface="Calibri"/>
              </a:rPr>
              <a:t>– Miodrag Mišanović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chemeClr val="accent2">
                    <a:lumMod val="50000"/>
                  </a:schemeClr>
                </a:solidFill>
                <a:latin typeface="Calibri"/>
              </a:rPr>
              <a:t>Zamjenik predsjednika vijeća </a:t>
            </a:r>
            <a:r>
              <a:rPr b="1" i="1" lang="hr-HR" sz="2000" spc="-1" strike="noStrike">
                <a:solidFill>
                  <a:schemeClr val="accent2">
                    <a:lumMod val="50000"/>
                  </a:schemeClr>
                </a:solidFill>
                <a:latin typeface="Calibri"/>
              </a:rPr>
              <a:t>– Branko Abadžić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chemeClr val="accent2">
                    <a:lumMod val="50000"/>
                  </a:schemeClr>
                </a:solidFill>
                <a:latin typeface="Calibri"/>
              </a:rPr>
              <a:t>Načelnik</a:t>
            </a:r>
            <a:r>
              <a:rPr b="1" i="1" lang="hr-HR" sz="2000" spc="-1" strike="noStrike">
                <a:solidFill>
                  <a:schemeClr val="accent2">
                    <a:lumMod val="50000"/>
                  </a:schemeClr>
                </a:solidFill>
                <a:latin typeface="Calibri"/>
              </a:rPr>
              <a:t> – Dušan Jeckov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chemeClr val="accent2">
                    <a:lumMod val="50000"/>
                  </a:schemeClr>
                </a:solidFill>
                <a:latin typeface="Calibri"/>
              </a:rPr>
              <a:t>Zamjenik načelnika </a:t>
            </a:r>
            <a:r>
              <a:rPr b="1" i="1" lang="hr-HR" sz="2000" spc="-1" strike="noStrike">
                <a:solidFill>
                  <a:schemeClr val="accent2">
                    <a:lumMod val="50000"/>
                  </a:schemeClr>
                </a:solidFill>
                <a:latin typeface="Calibri"/>
              </a:rPr>
              <a:t>– Miloš Rodić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ransition>
    <p:wipe dir="l"/>
  </p:transition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2771640" y="476640"/>
            <a:ext cx="6588720" cy="1280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indent="0">
              <a:lnSpc>
                <a:spcPct val="90000"/>
              </a:lnSpc>
              <a:buNone/>
            </a:pPr>
            <a:br>
              <a:rPr sz="1800"/>
            </a:br>
            <a:r>
              <a:rPr b="1" i="1" lang="hr-HR" sz="1800" spc="-1" strike="noStrike" cap="all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Načelnik Dušan Jeckov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1331640" y="2277000"/>
            <a:ext cx="7272360" cy="4176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Općinski načelnik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je 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izvršno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tijelo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Općine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, a bira se po postupku utvrđenom Zakonom.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 On predstavl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ja i zastupa 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O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pćinu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Zadaće Općinskog načelnika su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priprema prijedlog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općinskih akata,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izvršava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nje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ili osigurava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nje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izvršavanj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općih akata predstavničkog tijela,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usmjerava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nje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djelovanj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Jedinstvenog upravnog odjela u obavljanju poslova iz javnog djelovanja te nadz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or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njegovog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rad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,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upravlja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nje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nekretninama i pokretninama u vlasništvu Općine kao i njenim prihodima i rashodima u skladu sa zakonom i Statutom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i drug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i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poslov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i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utvrđen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i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Zakonom i Statutom.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5" name="Slika 4" descr=""/>
          <p:cNvPicPr/>
          <p:nvPr/>
        </p:nvPicPr>
        <p:blipFill>
          <a:blip r:embed="rId1"/>
          <a:stretch/>
        </p:blipFill>
        <p:spPr>
          <a:xfrm>
            <a:off x="0" y="11160"/>
            <a:ext cx="2324520" cy="1823400"/>
          </a:xfrm>
          <a:prstGeom prst="rect">
            <a:avLst/>
          </a:prstGeom>
          <a:ln w="0">
            <a:noFill/>
          </a:ln>
        </p:spPr>
      </p:pic>
    </p:spTree>
  </p:cSld>
  <p:transition>
    <p:wipe dir="r"/>
  </p:transition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688320" y="570240"/>
            <a:ext cx="7123680" cy="1053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1" lang="hr-HR" sz="2400" spc="-1" strike="noStrike" cap="all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	</a:t>
            </a:r>
            <a:r>
              <a:rPr b="1" lang="hr-HR" sz="2400" spc="-1" strike="noStrike" cap="all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ŠTO JE PRORAČUN?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688320" y="1989000"/>
            <a:ext cx="8131680" cy="3816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600" spc="-1" strike="noStrike">
                <a:solidFill>
                  <a:srgbClr val="000000"/>
                </a:solidFill>
                <a:latin typeface="Calibri"/>
              </a:rPr>
              <a:t>Proračun jedinice lokalne i područne (regionalne) samouprave je akt kojm se procjenjuju prihodi i primici te utvrđuju rashodi i izdaci jedinice lokalne i područne (regionalne) samouprave za jednu godinu, u skladu sa zakonom i odlukom donesenom na temelju zakona, a donosi ga njezino predstavničko tijelo (</a:t>
            </a:r>
            <a:r>
              <a:rPr b="0" i="1" lang="en-GB" sz="2600" spc="-1" strike="noStrike">
                <a:solidFill>
                  <a:srgbClr val="000000"/>
                </a:solidFill>
                <a:latin typeface="Calibri"/>
              </a:rPr>
              <a:t>Zakon o proračunu </a:t>
            </a:r>
            <a:r>
              <a:rPr b="0" i="1" lang="hr-HR" sz="2600" spc="-1" strike="noStrike">
                <a:solidFill>
                  <a:srgbClr val="000000"/>
                </a:solidFill>
                <a:latin typeface="Calibri"/>
              </a:rPr>
              <a:t>NN 87/08, 136/12 i 15/15)</a:t>
            </a:r>
            <a:endParaRPr b="0" lang="en-US" sz="26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8" name="Slika 4" descr=""/>
          <p:cNvPicPr/>
          <p:nvPr/>
        </p:nvPicPr>
        <p:blipFill>
          <a:blip r:embed="rId1"/>
          <a:stretch/>
        </p:blipFill>
        <p:spPr>
          <a:xfrm>
            <a:off x="4754520" y="4269600"/>
            <a:ext cx="4315320" cy="2557080"/>
          </a:xfrm>
          <a:prstGeom prst="rect">
            <a:avLst/>
          </a:prstGeom>
          <a:ln w="0">
            <a:noFill/>
          </a:ln>
        </p:spPr>
      </p:pic>
    </p:spTree>
  </p:cSld>
  <p:transition>
    <p:wedge/>
  </p:transition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1331640" y="332640"/>
            <a:ext cx="6588720" cy="1280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1" lang="hr-HR" sz="2400" spc="-1" strike="noStrike" cap="all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KAKO SE DONOSI PRORAČUN?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971640" y="1700640"/>
            <a:ext cx="7704360" cy="4608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rgbClr val="000000"/>
                </a:solidFill>
                <a:latin typeface="Calibri"/>
              </a:rPr>
              <a:t>Načelnik utvrđuje prijedlog proračuna i projekcija te ih podnosi predstavničkom tijelu (Općinskom vijeću Općine Negoslavci) na podnošenje do 15. studenoga tekuće godine.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rgbClr val="000000"/>
                </a:solidFill>
                <a:latin typeface="Calibri"/>
              </a:rPr>
              <a:t>Sukladno odredbama Zakona, proračun se mora usvojiti najkasnije do kraja tekuće godine za narednu godinu. 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rgbClr val="000000"/>
                </a:solidFill>
                <a:latin typeface="Calibri"/>
              </a:rPr>
              <a:t>Proračun nije „statičan“ akt već se sukladno Zakonu tijekom proračunske godine mogu donositi izmjene i dopune.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rgbClr val="000000"/>
                </a:solidFill>
                <a:latin typeface="Calibri"/>
              </a:rPr>
              <a:t>Proračun Općine Negoslavci za 20</a:t>
            </a:r>
            <a:r>
              <a:rPr b="0" i="1" lang="en-GB" sz="2000" spc="-1" strike="noStrike">
                <a:solidFill>
                  <a:srgbClr val="000000"/>
                </a:solidFill>
                <a:latin typeface="Calibri"/>
              </a:rPr>
              <a:t>21</a:t>
            </a:r>
            <a:r>
              <a:rPr b="0" i="1" lang="hr-HR" sz="2000" spc="-1" strike="noStrike">
                <a:solidFill>
                  <a:srgbClr val="000000"/>
                </a:solidFill>
                <a:latin typeface="Calibri"/>
              </a:rPr>
              <a:t>. godinu možete pronaći u Službenom glasniku Općine Negoslavci i na web stranici Općine Negoslavci.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rgbClr val="000000"/>
                </a:solidFill>
                <a:latin typeface="Calibri"/>
              </a:rPr>
              <a:t>http://opcina-negoslavci.hr/proracun-opcine-negoslavci-za-2021-godinu/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ransition>
    <p:split dir="out" orient="vert"/>
  </p:transition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1115640" y="332640"/>
            <a:ext cx="6588720" cy="1280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1" lang="hr-HR" sz="2400" spc="-1" strike="noStrike" cap="all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SADRŽAJ PRORAČUNA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971640" y="1412640"/>
            <a:ext cx="7745040" cy="4608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rgbClr val="000000"/>
                </a:solidFill>
                <a:latin typeface="Calibri"/>
              </a:rPr>
              <a:t>Proračun se sastoji od općeg i posebnog dijela te plana      razvojnih projekata.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rgbClr val="000000"/>
                </a:solidFill>
                <a:latin typeface="Calibri"/>
              </a:rPr>
              <a:t>Opći dio proračuna čine račun prihoda i rashoda te račun      financiranja.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rgbClr val="000000"/>
                </a:solidFill>
                <a:latin typeface="Calibri"/>
              </a:rPr>
              <a:t>Posebni dio proračuna sastoji se od plana rashoda i izdataka iskazanih raspoređenih u programe koji se sastoje od aktivnosti i projekata.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rgbClr val="000000"/>
                </a:solidFill>
                <a:latin typeface="Calibri"/>
              </a:rPr>
              <a:t>Plan razvojnih projekata je dokument jedinice lokalne samouprave sastaljen za trogodišnje razdoblje koji sadrži ciljeve i prioritete razvoja jedinice lokalne samouprave povezane s programskom i orgaizacijskom klasifiacijom proračuna, odnosno skraćeni je prikaz planiranih rashoda vezanih uz kapitalne investicije.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ransition>
    <p:blinds dir="vert"/>
  </p:transition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683640" y="332640"/>
            <a:ext cx="7755840" cy="914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0000"/>
          </a:bodyPr>
          <a:p>
            <a:pPr indent="0" algn="ctr">
              <a:lnSpc>
                <a:spcPct val="90000"/>
              </a:lnSpc>
              <a:buNone/>
            </a:pPr>
            <a:r>
              <a:rPr b="1" lang="hr-HR" sz="2700" spc="-1" strike="noStrike" cap="all">
                <a:solidFill>
                  <a:schemeClr val="accent1">
                    <a:lumMod val="50000"/>
                  </a:schemeClr>
                </a:solidFill>
                <a:latin typeface="Calibri Light"/>
              </a:rPr>
              <a:t>ODAKLE NOVAC DOLAZI U PRORAČUN?</a:t>
            </a:r>
            <a:br>
              <a:rPr sz="2700"/>
            </a:br>
            <a:br>
              <a:rPr sz="2400"/>
            </a:br>
            <a:r>
              <a:rPr b="1" lang="hr-HR" sz="2400" spc="-1" strike="noStrike" cap="all">
                <a:solidFill>
                  <a:schemeClr val="accent1">
                    <a:lumMod val="50000"/>
                  </a:schemeClr>
                </a:solidFill>
                <a:latin typeface="Calibri Light"/>
              </a:rPr>
              <a:t>1. PRIHODI POSLOVANJA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971640" y="2061000"/>
            <a:ext cx="7745040" cy="4032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a) Prihodi od poreza iznose 858.000,00 kuna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200" spc="-1" strike="noStrike">
                <a:solidFill>
                  <a:srgbClr val="000000"/>
                </a:solidFill>
                <a:latin typeface="Calibri"/>
              </a:rPr>
              <a:t>(porez i prirez na dohodak i porez na imovinu, porez na robu i usluge)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b) Pomoći iznose 5.626.000,00 kuna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200" spc="-1" strike="noStrike">
                <a:solidFill>
                  <a:srgbClr val="000000"/>
                </a:solidFill>
                <a:latin typeface="Calibri"/>
              </a:rPr>
              <a:t>(tekuće i kapitalne pomoći iz proračuna – državnog, županijskog i općinskog, tekuće i kapitalne pomoći od ostalih subjekata unutar opće države – HZZ-a, HZZO-a, FZOUE, tekuće i kapitalne pomoći iz državnog proračuna temeljem prijenosa sredstava EU)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ransition>
    <p:pull dir="ld"/>
  </p:transition>
</p:sld>
</file>

<file path=ppt/theme/theme1.xml><?xml version="1.0" encoding="utf-8"?>
<a:theme xmlns:a="http://schemas.openxmlformats.org/drawingml/2006/main" name="Slog od drveta">
  <a:themeElements>
    <a:clrScheme name="Žuto-narančasta">
      <a:dk1>
        <a:srgbClr val="000000"/>
      </a:dk1>
      <a:lt1>
        <a:srgbClr val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Slog od drveta">
  <a:themeElements>
    <a:clrScheme name="Žuto-narančasta">
      <a:dk1>
        <a:srgbClr val="000000"/>
      </a:dk1>
      <a:lt1>
        <a:srgbClr val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TM03090434[[fn=Vrsta drva]]</Template>
  <TotalTime>1004</TotalTime>
  <Application>LibreOffice/7.4.1.2$Windows_X86_64 LibreOffice_project/3c58a8f3a960df8bc8fd77b461821e42c061c5f0</Application>
  <AppVersion>15.0000</AppVersion>
  <Words>980</Words>
  <Paragraphs>102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2017-01-30T14:04:01Z</dcterms:created>
  <dc:creator>Branimir Balic</dc:creator>
  <dc:description/>
  <dc:language>hr-HR</dc:language>
  <cp:lastModifiedBy/>
  <cp:lastPrinted>2018-01-25T11:21:03Z</cp:lastPrinted>
  <dcterms:modified xsi:type="dcterms:W3CDTF">2022-10-26T09:27:00Z</dcterms:modified>
  <cp:revision>133</cp:revision>
  <dc:subject/>
  <dc:title>OPĆINA LOVAS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Prikaz na zaslonu (4:3)</vt:lpwstr>
  </property>
  <property fmtid="{D5CDD505-2E9C-101B-9397-08002B2CF9AE}" pid="3" name="Slides">
    <vt:i4>18</vt:i4>
  </property>
</Properties>
</file>