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1.png" ContentType="image/png"/>
  <Override PartName="/ppt/media/image2.png" ContentType="image/png"/>
  <Override PartName="/ppt/media/image4.jpeg" ContentType="image/jpeg"/>
  <Override PartName="/ppt/media/image3.png" ContentType="image/png"/>
  <Override PartName="/ppt/media/image5.png" ContentType="image/png"/>
  <Override PartName="/ppt/media/image6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</p:sldIdLst>
  <p:sldSz cx="9144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C58956B-F39C-4254-A7A0-F288F8CBA7A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86C8C53-9A7A-46B7-9D3A-E785E2CB54F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1FCD466-4AE5-4086-8AC6-AD3E4905CD0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29A5FB7-98EF-4F10-A9E2-01EB79D5715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F7E2107-FFA9-47AB-8607-E5B96E82D549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B3B97FA-C50E-4000-8E2E-BF290790F58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4140ADF-CF65-4DD8-91B5-8495C9608D2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8E64EF39-7E80-4EFC-BB89-697BDFD0AEB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AD892DD-54AD-47BB-A357-B653651623E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C6AAA5A-44C6-4BDC-B055-B250578FF58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509CA13-5531-48A4-A78E-93352FF67F3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134BF2D-D651-4D0E-8194-AABB0D8844B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DB00EB02-EEC5-4740-B84F-2572145CA3D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4E571894-5F17-4A29-8976-0EE100295EB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2A91776-AB15-4706-8087-1A0EB77F74F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90B8E739-0943-46B5-B486-AFC5318E9A3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B4B47DE-78D6-4AEA-8941-00791640906C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39B4EA2D-92D4-4D91-8B00-F5D85E0EC07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8AB2BFC2-67F6-4594-95FC-F46AA2325C6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3D0F377-B602-405E-BA01-4BC66ECD351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AF69B9-01BD-44CF-8C81-5CD3C0EE878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1FFD34D-0C2E-421B-9BCF-AE167612042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913008A-EC64-4EFD-BA6B-FE663D02B63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hr-HR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hr-HR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49B4E13-0708-43D2-BD46-40EAF3F6FCA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hr-H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2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slideLayout" Target="../slideLayouts/slideLayout1.xml"/><Relationship Id="rId8" Type="http://schemas.openxmlformats.org/officeDocument/2006/relationships/slideLayout" Target="../slideLayouts/slideLayout2.xml"/><Relationship Id="rId9" Type="http://schemas.openxmlformats.org/officeDocument/2006/relationships/slideLayout" Target="../slideLayouts/slideLayout3.xml"/><Relationship Id="rId10" Type="http://schemas.openxmlformats.org/officeDocument/2006/relationships/slideLayout" Target="../slideLayouts/slideLayout4.xml"/><Relationship Id="rId11" Type="http://schemas.openxmlformats.org/officeDocument/2006/relationships/slideLayout" Target="../slideLayouts/slideLayout5.xml"/><Relationship Id="rId12" Type="http://schemas.openxmlformats.org/officeDocument/2006/relationships/slideLayout" Target="../slideLayouts/slideLayout6.xml"/><Relationship Id="rId13" Type="http://schemas.openxmlformats.org/officeDocument/2006/relationships/slideLayout" Target="../slideLayouts/slideLayout7.xml"/><Relationship Id="rId14" Type="http://schemas.openxmlformats.org/officeDocument/2006/relationships/slideLayout" Target="../slideLayouts/slideLayout8.xml"/><Relationship Id="rId15" Type="http://schemas.openxmlformats.org/officeDocument/2006/relationships/slideLayout" Target="../slideLayouts/slideLayout9.xml"/><Relationship Id="rId16" Type="http://schemas.openxmlformats.org/officeDocument/2006/relationships/slideLayout" Target="../slideLayouts/slideLayout10.xml"/><Relationship Id="rId17" Type="http://schemas.openxmlformats.org/officeDocument/2006/relationships/slideLayout" Target="../slideLayouts/slideLayout11.xml"/><Relationship Id="rId18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0" name="Group 11"/>
          <p:cNvGrpSpPr/>
          <p:nvPr/>
        </p:nvGrpSpPr>
        <p:grpSpPr>
          <a:xfrm>
            <a:off x="8522640" y="6255360"/>
            <a:ext cx="392040" cy="392040"/>
            <a:chOff x="8522640" y="6255360"/>
            <a:chExt cx="392040" cy="392040"/>
          </a:xfrm>
        </p:grpSpPr>
        <p:sp>
          <p:nvSpPr>
            <p:cNvPr id="1" name="Oval 7"/>
            <p:cNvSpPr/>
            <p:nvPr/>
          </p:nvSpPr>
          <p:spPr>
            <a:xfrm>
              <a:off x="8522640" y="6255360"/>
              <a:ext cx="392040" cy="392040"/>
            </a:xfrm>
            <a:prstGeom prst="ellipse">
              <a:avLst/>
            </a:prstGeom>
            <a:blipFill rotWithShape="0">
              <a:blip r:embed="rId2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" name="Oval 8"/>
            <p:cNvSpPr/>
            <p:nvPr/>
          </p:nvSpPr>
          <p:spPr>
            <a:xfrm>
              <a:off x="8559360" y="6291720"/>
              <a:ext cx="318960" cy="31896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3" name="Rectangle 6"/>
          <p:cNvSpPr/>
          <p:nvPr/>
        </p:nvSpPr>
        <p:spPr>
          <a:xfrm>
            <a:off x="685800" y="1347120"/>
            <a:ext cx="7771320" cy="79560"/>
          </a:xfrm>
          <a:prstGeom prst="rect">
            <a:avLst/>
          </a:prstGeom>
          <a:blipFill rotWithShape="0">
            <a:blip r:embed="rId3">
              <a:alphaModFix amt="80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Rectangle 7"/>
          <p:cNvSpPr/>
          <p:nvPr/>
        </p:nvSpPr>
        <p:spPr>
          <a:xfrm>
            <a:off x="685800" y="4282920"/>
            <a:ext cx="7771320" cy="79560"/>
          </a:xfrm>
          <a:prstGeom prst="rect">
            <a:avLst/>
          </a:prstGeom>
          <a:blipFill rotWithShape="0">
            <a:blip r:embed="rId4">
              <a:alphaModFix amt="80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Rectangle 8"/>
          <p:cNvSpPr/>
          <p:nvPr/>
        </p:nvSpPr>
        <p:spPr>
          <a:xfrm>
            <a:off x="685800" y="1484640"/>
            <a:ext cx="7771320" cy="2742120"/>
          </a:xfrm>
          <a:prstGeom prst="rect">
            <a:avLst/>
          </a:prstGeom>
          <a:blipFill rotWithShape="0">
            <a:blip r:embed="rId5">
              <a:alphaModFix amt="80000"/>
            </a:blip>
            <a:srcRect/>
            <a:tile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" name="Group 9"/>
          <p:cNvGrpSpPr/>
          <p:nvPr/>
        </p:nvGrpSpPr>
        <p:grpSpPr>
          <a:xfrm>
            <a:off x="7234920" y="4106880"/>
            <a:ext cx="913320" cy="913320"/>
            <a:chOff x="7234920" y="4106880"/>
            <a:chExt cx="913320" cy="913320"/>
          </a:xfrm>
        </p:grpSpPr>
        <p:sp>
          <p:nvSpPr>
            <p:cNvPr id="7" name="Oval 10"/>
            <p:cNvSpPr/>
            <p:nvPr/>
          </p:nvSpPr>
          <p:spPr>
            <a:xfrm>
              <a:off x="7234920" y="4106880"/>
              <a:ext cx="913320" cy="913320"/>
            </a:xfrm>
            <a:prstGeom prst="ellipse">
              <a:avLst/>
            </a:prstGeom>
            <a:blipFill rotWithShape="0">
              <a:blip r:embed="rId6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Oval 11"/>
            <p:cNvSpPr/>
            <p:nvPr/>
          </p:nvSpPr>
          <p:spPr>
            <a:xfrm>
              <a:off x="7326360" y="4198320"/>
              <a:ext cx="730440" cy="730440"/>
            </a:xfrm>
            <a:prstGeom prst="ellipse">
              <a:avLst/>
            </a:prstGeom>
            <a:noFill/>
            <a:ln w="254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8880" cy="1144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hr-HR" sz="1800" spc="-1" strike="noStrike">
                <a:latin typeface="Arial"/>
              </a:rPr>
              <a:t>Kliknite za uređivanje formata teksta naslova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Kliknite za uređivanje formata teksta strukture</a:t>
            </a:r>
            <a:endParaRPr b="0" lang="hr-HR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Druga razina strukture</a:t>
            </a:r>
            <a:endParaRPr b="0" lang="hr-HR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Treća razina strukture</a:t>
            </a:r>
            <a:endParaRPr b="0" lang="hr-HR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1800" spc="-1" strike="noStrike">
                <a:latin typeface="Arial"/>
              </a:rPr>
              <a:t>Četvrta razina strukture</a:t>
            </a:r>
            <a:endParaRPr b="0" lang="hr-HR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Peta razina strukture</a:t>
            </a:r>
            <a:endParaRPr b="0" lang="hr-HR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Šesta razina strukture</a:t>
            </a:r>
            <a:endParaRPr b="0" lang="hr-HR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1800" spc="-1" strike="noStrike">
                <a:latin typeface="Arial"/>
              </a:rPr>
              <a:t>Sedma razina strukture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ftr" idx="1"/>
          </p:nvPr>
        </p:nvSpPr>
        <p:spPr>
          <a:xfrm>
            <a:off x="812880" y="6272640"/>
            <a:ext cx="474480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hr-HR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hr-HR" sz="1400" spc="-1" strike="noStrike">
                <a:latin typeface="Times New Roman"/>
              </a:rPr>
              <a:t>&lt;podnožje&gt;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sldNum" idx="2"/>
          </p:nvPr>
        </p:nvSpPr>
        <p:spPr>
          <a:xfrm>
            <a:off x="7244280" y="4227120"/>
            <a:ext cx="894240" cy="639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hr-HR" sz="2800" spc="-72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FCCC7FA4-3762-4AF8-93CC-AE7C86C78F33}" type="slidenum">
              <a:rPr b="1" lang="hr-HR" sz="2800" spc="-72" strike="noStrike">
                <a:solidFill>
                  <a:srgbClr val="ffffff"/>
                </a:solidFill>
                <a:latin typeface="Calibri"/>
              </a:rPr>
              <a:t>&lt;broj-slajda&gt;</a:t>
            </a:fld>
            <a:endParaRPr b="0" lang="hr-HR" sz="2800" spc="-1" strike="noStrike">
              <a:latin typeface="Times New Roman"/>
            </a:endParaRPr>
          </a:p>
        </p:txBody>
      </p:sp>
      <p:sp>
        <p:nvSpPr>
          <p:cNvPr id="13" name="PlaceHolder 5"/>
          <p:cNvSpPr>
            <a:spLocks noGrp="1"/>
          </p:cNvSpPr>
          <p:nvPr>
            <p:ph type="dt" idx="3"/>
          </p:nvPr>
        </p:nvSpPr>
        <p:spPr>
          <a:xfrm>
            <a:off x="5992200" y="6272640"/>
            <a:ext cx="2454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hr-HR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hr-HR" sz="1400" spc="-1" strike="noStrike">
                <a:latin typeface="Times New Roman"/>
              </a:rPr>
              <a:t>&lt;datum/vrijeme&gt;</a:t>
            </a:r>
            <a:endParaRPr b="0" lang="hr-H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7"/>
    <p:sldLayoutId id="2147483650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57" r:id="rId15"/>
    <p:sldLayoutId id="2147483658" r:id="rId16"/>
    <p:sldLayoutId id="2147483659" r:id="rId17"/>
    <p:sldLayoutId id="2147483660" r:id="rId18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11"/>
          <p:cNvGrpSpPr/>
          <p:nvPr/>
        </p:nvGrpSpPr>
        <p:grpSpPr>
          <a:xfrm>
            <a:off x="8522640" y="6255360"/>
            <a:ext cx="392040" cy="392040"/>
            <a:chOff x="8522640" y="6255360"/>
            <a:chExt cx="392040" cy="392040"/>
          </a:xfrm>
        </p:grpSpPr>
        <p:sp>
          <p:nvSpPr>
            <p:cNvPr id="51" name="Oval 7"/>
            <p:cNvSpPr/>
            <p:nvPr/>
          </p:nvSpPr>
          <p:spPr>
            <a:xfrm>
              <a:off x="8522640" y="6255360"/>
              <a:ext cx="392040" cy="392040"/>
            </a:xfrm>
            <a:prstGeom prst="ellipse">
              <a:avLst/>
            </a:prstGeom>
            <a:blipFill rotWithShape="0">
              <a:blip r:embed="rId2"/>
              <a:srcRect/>
              <a:tile/>
            </a:blipFill>
            <a:ln w="25400">
              <a:noFill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52" name="Oval 8"/>
            <p:cNvSpPr/>
            <p:nvPr/>
          </p:nvSpPr>
          <p:spPr>
            <a:xfrm>
              <a:off x="8559360" y="6291720"/>
              <a:ext cx="318960" cy="318960"/>
            </a:xfrm>
            <a:prstGeom prst="ellipse">
              <a:avLst/>
            </a:prstGeom>
            <a:noFill/>
            <a:ln w="12700">
              <a:solidFill>
                <a:srgbClr val="ffffff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53" name="PlaceHolder 1"/>
          <p:cNvSpPr>
            <a:spLocks noGrp="1"/>
          </p:cNvSpPr>
          <p:nvPr>
            <p:ph type="ftr" idx="4"/>
          </p:nvPr>
        </p:nvSpPr>
        <p:spPr>
          <a:xfrm>
            <a:off x="685800" y="6272640"/>
            <a:ext cx="474480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hr-HR" sz="1400" spc="-1" strike="noStrike"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hr-HR" sz="1400" spc="-1" strike="noStrike">
                <a:latin typeface="Times New Roman"/>
              </a:rPr>
              <a:t>&lt;podnožje&gt;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ldNum" idx="5"/>
          </p:nvPr>
        </p:nvSpPr>
        <p:spPr>
          <a:xfrm>
            <a:off x="8483400" y="6272640"/>
            <a:ext cx="47916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1" lang="hr-HR" sz="1100" spc="-72" strike="noStrike">
                <a:solidFill>
                  <a:srgbClr val="ffffff"/>
                </a:solidFill>
                <a:latin typeface="Calibri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fld id="{0DD3661A-39D3-4C76-B234-1EDB9A1A55C8}" type="slidenum">
              <a:rPr b="1" lang="hr-HR" sz="1100" spc="-72" strike="noStrike">
                <a:solidFill>
                  <a:srgbClr val="ffffff"/>
                </a:solidFill>
                <a:latin typeface="Calibri"/>
              </a:rPr>
              <a:t>&lt;broj-slajda&gt;</a:t>
            </a:fld>
            <a:endParaRPr b="0" lang="hr-HR" sz="1100" spc="-1" strike="noStrike">
              <a:latin typeface="Times New Roman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dt" idx="6"/>
          </p:nvPr>
        </p:nvSpPr>
        <p:spPr>
          <a:xfrm>
            <a:off x="5992200" y="6272640"/>
            <a:ext cx="2454120" cy="3639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lstStyle>
            <a:lvl1pPr indent="0">
              <a:buNone/>
              <a:defRPr b="0" lang="hr-HR" sz="1400" spc="-1" strike="noStrike">
                <a:latin typeface="Times New Roman"/>
              </a:defRPr>
            </a:lvl1pPr>
          </a:lstStyle>
          <a:p>
            <a:pPr indent="0">
              <a:buNone/>
            </a:pPr>
            <a:r>
              <a:rPr b="0" lang="hr-HR" sz="1400" spc="-1" strike="noStrike">
                <a:latin typeface="Times New Roman"/>
              </a:rPr>
              <a:t>&lt;datum/vrijeme&gt;</a:t>
            </a:r>
            <a:endParaRPr b="0" lang="hr-HR" sz="1400" spc="-1" strike="noStrike">
              <a:latin typeface="Times New Roman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hr-HR" sz="4400" spc="-1" strike="noStrike">
                <a:latin typeface="Arial"/>
              </a:rPr>
              <a:t>Kliknite za uređivanje formata teksta naslova</a:t>
            </a:r>
            <a:endParaRPr b="0" lang="hr-HR" sz="4400" spc="-1" strike="noStrike">
              <a:latin typeface="Arial"/>
            </a:endParaRPr>
          </a:p>
        </p:txBody>
      </p:sp>
      <p:sp>
        <p:nvSpPr>
          <p:cNvPr id="5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3200" spc="-1" strike="noStrike">
                <a:latin typeface="Arial"/>
              </a:rPr>
              <a:t>Kliknite za uređivanje formata teksta strukture</a:t>
            </a:r>
            <a:endParaRPr b="0" lang="hr-H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800" spc="-1" strike="noStrike">
                <a:latin typeface="Arial"/>
              </a:rPr>
              <a:t>Druga razina strukture</a:t>
            </a:r>
            <a:endParaRPr b="0" lang="hr-H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400" spc="-1" strike="noStrike">
                <a:latin typeface="Arial"/>
              </a:rPr>
              <a:t>Treća razina strukture</a:t>
            </a:r>
            <a:endParaRPr b="0" lang="hr-H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r-HR" sz="2000" spc="-1" strike="noStrike">
                <a:latin typeface="Arial"/>
              </a:rPr>
              <a:t>Četvrta razina strukture</a:t>
            </a:r>
            <a:endParaRPr b="0" lang="hr-H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Peta razina strukture</a:t>
            </a:r>
            <a:endParaRPr b="0" lang="hr-H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Šesta razina strukture</a:t>
            </a:r>
            <a:endParaRPr b="0" lang="hr-H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r-HR" sz="2000" spc="-1" strike="noStrike">
                <a:latin typeface="Arial"/>
              </a:rPr>
              <a:t>Sedma razina strukture</a:t>
            </a:r>
            <a:endParaRPr b="0" lang="hr-H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://opcina-negoslavci.hr/" TargetMode="External"/><Relationship Id="rId2" Type="http://schemas.openxmlformats.org/officeDocument/2006/relationships/hyperlink" Target="http://opcina-negoslavci.hr/" TargetMode="External"/><Relationship Id="rId3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hyperlink" Target="http://opcina-negoslavci.hr/proracun-opcine-negoslavci-za-2022-godinu-i-projekcije-proracuna-za-2023-i-2024-godinu/" TargetMode="External"/><Relationship Id="rId2" Type="http://schemas.openxmlformats.org/officeDocument/2006/relationships/hyperlink" Target="http://opcina-negoslavci.hr/proracun-opcine-negoslavci-za-2022-godinu-i-projekcije-proracuna-za-2023-i-2024-godinu/" TargetMode="External"/><Relationship Id="rId3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685800" y="548640"/>
            <a:ext cx="7771320" cy="2735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rmAutofit/>
          </a:bodyPr>
          <a:p>
            <a:pPr indent="0">
              <a:lnSpc>
                <a:spcPct val="80000"/>
              </a:lnSpc>
              <a:buNone/>
              <a:tabLst>
                <a:tab algn="l" pos="0"/>
              </a:tabLst>
            </a:pPr>
            <a:r>
              <a:rPr b="0" lang="hr-HR" sz="2800" spc="-1" strike="noStrike" cap="all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                         </a:t>
            </a:r>
            <a:r>
              <a:rPr b="0" lang="hr-HR" sz="2800" spc="-1" strike="noStrike" cap="all">
                <a:solidFill>
                  <a:schemeClr val="accent1">
                    <a:lumMod val="75000"/>
                  </a:schemeClr>
                </a:solidFill>
                <a:latin typeface="Calibri Light"/>
              </a:rPr>
              <a:t>OPĆINA NEGOSLAVCI</a:t>
            </a:r>
            <a:br>
              <a:rPr sz="6400"/>
            </a:br>
            <a:br>
              <a:rPr sz="2800"/>
            </a:br>
            <a:endParaRPr b="0" lang="hr-HR" sz="2800" spc="-1" strike="noStrike">
              <a:latin typeface="Arial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subTitle"/>
          </p:nvPr>
        </p:nvSpPr>
        <p:spPr>
          <a:xfrm>
            <a:off x="1547640" y="2335680"/>
            <a:ext cx="7051320" cy="218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VODIČ ZA GRAĐANE PRORAČUNA OPĆINE NEGOSLAVCI  ZA 20</a:t>
            </a:r>
            <a:r>
              <a:rPr b="0" lang="en-GB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2</a:t>
            </a:r>
            <a:r>
              <a:rPr b="0" lang="hr-HR" sz="3200" spc="-1" strike="noStrike">
                <a:solidFill>
                  <a:schemeClr val="accent1">
                    <a:lumMod val="75000"/>
                  </a:schemeClr>
                </a:solidFill>
                <a:latin typeface="Calibri"/>
              </a:rPr>
              <a:t>2. GODINU I PRORAČUNSKIH PROJEKCIJA ZA 2023. I 2024. GODINU</a:t>
            </a:r>
            <a:endParaRPr b="0" lang="hr-HR" sz="3200" spc="-1" strike="noStrike">
              <a:latin typeface="Arial"/>
            </a:endParaRPr>
          </a:p>
        </p:txBody>
      </p:sp>
    </p:spTree>
  </p:cSld>
  <p:transition>
    <p:fade/>
  </p:transition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/>
          </p:nvPr>
        </p:nvSpPr>
        <p:spPr>
          <a:xfrm>
            <a:off x="899640" y="1484640"/>
            <a:ext cx="7384320" cy="5144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c) Prihodi od imovine iznose 17.000,00 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(prihodi od financijske imovine – kamate a vista, prihodi od nefinancijske imovine - naknade za koncesije, prihodi od zakupa i iznajmljivanja poljoprivrednog zemljišta i imovine)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d) Prihodi od administrativnih pristojbi i po posebnim propisima iznose 138.500,00 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(administrativne/upravne pristojbe – ostale naknade utvrđene gradskom/općinskom odlukom, prihodi po posebnim propisima, komunalni doprinosi i komunalne naknade)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2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heel spokes="2"/>
  </p:transition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/>
          </p:nvPr>
        </p:nvSpPr>
        <p:spPr>
          <a:xfrm>
            <a:off x="827640" y="1989000"/>
            <a:ext cx="7744320" cy="38768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UKUPNI PRIHODI: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	</a:t>
            </a:r>
            <a:endParaRPr b="0" lang="hr-HR" sz="36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13.535.500,00 kuna</a:t>
            </a:r>
            <a:endParaRPr b="0" lang="hr-HR" sz="36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pull dir="ru"/>
  </p:transition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755640" y="764640"/>
            <a:ext cx="7755120" cy="1362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KAMO NOVAC ODLAZI IZ PRORAČUNA?</a:t>
            </a:r>
            <a:br>
              <a:rPr sz="2400"/>
            </a:br>
            <a:br>
              <a:rPr sz="2400"/>
            </a:b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2.1. RASHODI POSLOVANJA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699120" y="2277000"/>
            <a:ext cx="7744320" cy="3848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2000"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a) Rashodi za zaposlene iznose 837.500,00kuna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(plaće zaposlenih, plaće zaposlenih na projektima, ostali rashodi za zaposlene, doprinosi na plaće)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b) Materijalni rashodi iznose 1.102.000,00kuna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(naknade troškova zaposlenima, rashodi za materijal i energiju, rashodi za usluge, ostali nespomenuti rashodi poslovanja)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c) Financijski rashodi iznose 20.000,00 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bankarske usluge, usluge platnog prometa i Fine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cover dir="ld"/>
  </p:transition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/>
          </p:nvPr>
        </p:nvSpPr>
        <p:spPr>
          <a:xfrm>
            <a:off x="699120" y="908640"/>
            <a:ext cx="7744320" cy="475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d) Tekuće pomoći proračunima 54.000,00 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</a:t>
            </a:r>
            <a:r>
              <a:rPr b="0" lang="pl-PL" sz="2200" spc="-1" strike="noStrike">
                <a:solidFill>
                  <a:srgbClr val="000000"/>
                </a:solidFill>
                <a:latin typeface="Calibri"/>
              </a:rPr>
              <a:t>projekt za suzbijanje opojnih droga na području VSŽ, prijevoz umirovljenika VSŽ i drugo</a:t>
            </a: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e) Naknade građanima i kućanstvima na temelju osiguranja i druge naknade iznose 853.000,00 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(socijalni paketi, ostale naknade građanima i kućanstvima iz proračuna prema Odluci o uvjetima i načinima ostvarenja prava iz socijalne skrbi)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f) Ostali rashodi iznose 932.</a:t>
            </a:r>
            <a:r>
              <a:rPr b="1" i="1" lang="en-GB" sz="2400" spc="-1" strike="noStrike">
                <a:solidFill>
                  <a:srgbClr val="000000"/>
                </a:solidFill>
                <a:latin typeface="Calibri"/>
              </a:rPr>
              <a:t>0</a:t>
            </a: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00,00 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(tekuće donacije, kapitalne donacije)</a:t>
            </a:r>
            <a:endParaRPr b="0" lang="hr-HR" sz="22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1187640" y="188640"/>
            <a:ext cx="6588000" cy="1279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rgbClr val="000000"/>
                </a:solidFill>
                <a:latin typeface="Calibri Light"/>
              </a:rPr>
              <a:t>2.2. RASHODI ZA NABAVU NEFINANCIJSKE IMOVINE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971640" y="1700640"/>
            <a:ext cx="7559640" cy="4103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600" spc="-1" strike="noStrike">
                <a:solidFill>
                  <a:srgbClr val="000000"/>
                </a:solidFill>
                <a:latin typeface="Calibri"/>
              </a:rPr>
              <a:t>a) Rashodi za nabavu neproizvedene imovine iznose 0,00 kuna</a:t>
            </a:r>
            <a:endParaRPr b="0" lang="hr-HR" sz="26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(kupovina zemljišta)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600" spc="-1" strike="noStrike">
                <a:solidFill>
                  <a:srgbClr val="000000"/>
                </a:solidFill>
                <a:latin typeface="Calibri"/>
              </a:rPr>
              <a:t>b) Rashodi za nabavu proizvedene dugotrajne imovine iznose 8.615.000,00 kuna</a:t>
            </a:r>
            <a:endParaRPr b="0" lang="hr-HR" sz="26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(građevinski objekti, postrojenja i oprema,</a:t>
            </a:r>
            <a:r>
              <a:rPr b="0" lang="en-GB" sz="2400" spc="-1" strike="noStrike">
                <a:solidFill>
                  <a:srgbClr val="000000"/>
                </a:solidFill>
                <a:latin typeface="Calibri"/>
              </a:rPr>
              <a:t> prijevozna sredstva</a:t>
            </a:r>
            <a:r>
              <a:rPr b="0" lang="hr-HR" sz="2400" spc="-1" strike="noStrike">
                <a:solidFill>
                  <a:srgbClr val="000000"/>
                </a:solidFill>
                <a:latin typeface="Calibri"/>
              </a:rPr>
              <a:t>, nematerijalna proizvedena imovina)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4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ipe dir="d"/>
  </p:transition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/>
          </p:nvPr>
        </p:nvSpPr>
        <p:spPr>
          <a:xfrm>
            <a:off x="1403640" y="1540080"/>
            <a:ext cx="6590880" cy="3776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   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UKUPNO RASHODI: </a:t>
            </a:r>
            <a:endParaRPr b="0" lang="hr-HR" sz="36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3600" spc="-1" strike="noStrike">
                <a:solidFill>
                  <a:srgbClr val="000000"/>
                </a:solidFill>
                <a:latin typeface="Calibri"/>
              </a:rPr>
              <a:t>13.033.500,00 kuna</a:t>
            </a:r>
            <a:endParaRPr b="0" lang="hr-HR" sz="36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heel spokes="1"/>
  </p:transition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/>
          </p:nvPr>
        </p:nvSpPr>
        <p:spPr>
          <a:xfrm>
            <a:off x="611640" y="332640"/>
            <a:ext cx="7991640" cy="583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 fontScale="98000"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Rashodi se u proračunu dijele na Razdjele, koji se dijele na Glave, a Glave se dalje dijele na Programe i Aktivnosti u kojima se detaljnije definiraju rashodi.</a:t>
            </a:r>
            <a:endParaRPr b="0" lang="hr-HR" sz="20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Rashodi proračuna Općine Negoslavci raspoređeni su unutar slijedećih razdjela: </a:t>
            </a:r>
            <a:endParaRPr b="0" lang="hr-HR" sz="2200" spc="-1" strike="noStrike">
              <a:latin typeface="Arial"/>
            </a:endParaRPr>
          </a:p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1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OPĆINSKO VIJEĆE </a:t>
            </a:r>
            <a:r>
              <a:rPr b="0" i="1" lang="hr-HR" sz="18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članove općinskog vijeća.</a:t>
            </a:r>
            <a:endParaRPr b="0" lang="hr-HR" sz="2100" spc="-1" strike="noStrike">
              <a:latin typeface="Arial"/>
            </a:endParaRPr>
          </a:p>
          <a:p>
            <a:pPr marL="41148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hr-HR" sz="18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OPĆINSKI NAČELNIK 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rad općinskog načelnika.</a:t>
            </a:r>
            <a:endParaRPr b="0" lang="hr-HR" sz="2100" spc="-1" strike="noStrike">
              <a:latin typeface="Arial"/>
            </a:endParaRPr>
          </a:p>
          <a:p>
            <a:pPr marL="41148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rgbClr val="000000"/>
                </a:solidFill>
                <a:latin typeface="Calibri"/>
              </a:rPr>
              <a:t>JEDINSTVENI UPRAVNI ODJEL 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- 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u ovom razdjelu evidentiraju se rashodi za javnu upravu i administraciju, civilnu zaštitu, gospodarstvo, komunalnu infrastrukturu, obrazovanje,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 zdravstvo,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javne potrebe u kulturi,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 religiji,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djelatnost sporta</a:t>
            </a:r>
            <a:r>
              <a:rPr b="0" lang="en-GB" sz="21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hr-HR" sz="2100" spc="-1" strike="noStrike">
                <a:solidFill>
                  <a:srgbClr val="000000"/>
                </a:solidFill>
                <a:latin typeface="Calibri"/>
              </a:rPr>
              <a:t> socijalnu skrb, projekte u tijeku.</a:t>
            </a:r>
            <a:endParaRPr b="0" lang="hr-HR" sz="21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endParaRPr b="0" lang="hr-HR" sz="2100" spc="-1" strike="noStrike">
              <a:latin typeface="Arial"/>
            </a:endParaRPr>
          </a:p>
        </p:txBody>
      </p:sp>
    </p:spTree>
  </p:cSld>
  <p:transition>
    <p:wheel spokes="8"/>
  </p:transition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/>
          </p:nvPr>
        </p:nvSpPr>
        <p:spPr>
          <a:xfrm>
            <a:off x="899640" y="1268640"/>
            <a:ext cx="7703640" cy="51116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Općinsko vijeće –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u ovom Razdjelu evidentiraju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se izdaci za naknade članovima općinskog 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v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ijeća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,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političke stranke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 i lokalni izbori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Redovni rad Općinskog vijeća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(naknade članovima predstavničkih tijela – Općinsko vijeće, premije osiguranja imovine) – </a:t>
            </a:r>
            <a:r>
              <a:rPr b="1" i="1" lang="hr-HR" sz="1900" spc="-1" strike="noStrike">
                <a:solidFill>
                  <a:srgbClr val="000000"/>
                </a:solidFill>
                <a:latin typeface="Calibri"/>
              </a:rPr>
              <a:t>90.000,00 kuna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Političke stranke</a:t>
            </a:r>
            <a:r>
              <a:rPr b="1" lang="hr-HR" sz="2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1900" spc="-1" strike="noStrike">
                <a:solidFill>
                  <a:srgbClr val="000000"/>
                </a:solidFill>
                <a:latin typeface="Calibri"/>
              </a:rPr>
              <a:t>(tekuće donacije udrugama građana i političkim strankama - </a:t>
            </a:r>
            <a:r>
              <a:rPr b="1" i="1" lang="hr-HR" sz="1900" spc="-1" strike="noStrike">
                <a:solidFill>
                  <a:srgbClr val="000000"/>
                </a:solidFill>
                <a:latin typeface="Calibri"/>
              </a:rPr>
              <a:t>40.000,00 kuna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en-GB" sz="1900" spc="-1" strike="noStrike">
                <a:solidFill>
                  <a:srgbClr val="000000"/>
                </a:solidFill>
                <a:latin typeface="Calibri"/>
              </a:rPr>
              <a:t>Lokalni izbori </a:t>
            </a:r>
            <a:r>
              <a:rPr b="0" lang="en-GB" sz="1900" spc="-1" strike="noStrike">
                <a:solidFill>
                  <a:srgbClr val="000000"/>
                </a:solidFill>
                <a:latin typeface="Calibri"/>
              </a:rPr>
              <a:t> – </a:t>
            </a:r>
            <a:r>
              <a:rPr b="1" i="1" lang="en-GB" sz="1900" spc="-1" strike="noStrike">
                <a:solidFill>
                  <a:srgbClr val="000000"/>
                </a:solidFill>
                <a:latin typeface="Calibri"/>
              </a:rPr>
              <a:t>0,00 kuna</a:t>
            </a:r>
            <a:endParaRPr b="0" lang="hr-HR" sz="1900" spc="-1" strike="noStrike">
              <a:latin typeface="Arial"/>
            </a:endParaRPr>
          </a:p>
          <a:p>
            <a:pPr marL="457200" indent="0">
              <a:lnSpc>
                <a:spcPct val="90000"/>
              </a:lnSpc>
              <a:spcBef>
                <a:spcPts val="1417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marL="411480" indent="0" algn="ctr">
              <a:lnSpc>
                <a:spcPct val="90000"/>
              </a:lnSpc>
              <a:spcBef>
                <a:spcPts val="400"/>
              </a:spcBef>
              <a:spcAft>
                <a:spcPts val="201"/>
              </a:spcAft>
              <a:buNone/>
              <a:tabLst>
                <a:tab algn="l" pos="0"/>
              </a:tabLst>
            </a:pPr>
            <a:r>
              <a:rPr b="1" i="1" lang="hr-HR" sz="2200" spc="-1" strike="noStrike">
                <a:solidFill>
                  <a:srgbClr val="000000"/>
                </a:solidFill>
                <a:latin typeface="Calibri"/>
              </a:rPr>
              <a:t>UKUPNO: 130.000,00 kuna</a:t>
            </a:r>
            <a:endParaRPr b="0" lang="hr-HR" sz="2200" spc="-1" strike="noStrike">
              <a:latin typeface="Arial"/>
            </a:endParaRPr>
          </a:p>
          <a:p>
            <a:pPr marL="411480"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1800" spc="-1" strike="noStrike">
              <a:latin typeface="Arial"/>
            </a:endParaRPr>
          </a:p>
        </p:txBody>
      </p:sp>
    </p:spTree>
  </p:cSld>
  <p:transition>
    <p:cover dir="ld"/>
  </p:transition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/>
          </p:nvPr>
        </p:nvSpPr>
        <p:spPr>
          <a:xfrm>
            <a:off x="899640" y="1700640"/>
            <a:ext cx="7343640" cy="345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Jedinstveni upravni odjel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–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u ovom Razdjelu se nalaze  Programi u kojima se evidentiraju rashodi za javnu upravu i administraciju, civilnu zaštitu, gospodarstvo, komunalnu infrastrukturu, obrazovanje, zdravstvo, javne potrebe u kulturi, religiji, djelatnost sporta, socijalnu skrb, projekte u tijeku.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lang="hr-HR" sz="2400" spc="-1" strike="noStrike">
                <a:solidFill>
                  <a:srgbClr val="000000"/>
                </a:solidFill>
                <a:latin typeface="Calibri"/>
              </a:rPr>
              <a:t>UKUPNO: 13.403.500,00 kuna</a:t>
            </a:r>
            <a:endParaRPr b="0" lang="hr-HR" sz="24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dissolve/>
  </p:transition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Box 8"/>
          <p:cNvSpPr/>
          <p:nvPr/>
        </p:nvSpPr>
        <p:spPr>
          <a:xfrm>
            <a:off x="1259640" y="771840"/>
            <a:ext cx="655164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hr-HR" sz="2800" spc="-1" strike="noStrike">
                <a:solidFill>
                  <a:schemeClr val="accent2">
                    <a:lumMod val="50000"/>
                  </a:schemeClr>
                </a:solidFill>
                <a:latin typeface="Calibri"/>
                <a:ea typeface="DejaVu Sans"/>
              </a:rPr>
              <a:t>OPĆE INFORMACIJE O OPĆINI</a:t>
            </a:r>
            <a:endParaRPr b="0" lang="hr-HR" sz="2800" spc="-1" strike="noStrike">
              <a:latin typeface="Arial"/>
            </a:endParaRPr>
          </a:p>
        </p:txBody>
      </p:sp>
      <p:pic>
        <p:nvPicPr>
          <p:cNvPr id="97" name="Slika 3" descr=""/>
          <p:cNvPicPr/>
          <p:nvPr/>
        </p:nvPicPr>
        <p:blipFill>
          <a:blip r:embed="rId1"/>
          <a:stretch/>
        </p:blipFill>
        <p:spPr>
          <a:xfrm>
            <a:off x="2267640" y="4133520"/>
            <a:ext cx="4391280" cy="246960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8" name="Tablica 5"/>
          <p:cNvGraphicFramePr/>
          <p:nvPr/>
        </p:nvGraphicFramePr>
        <p:xfrm>
          <a:off x="1835640" y="1531800"/>
          <a:ext cx="5184000" cy="2386440"/>
        </p:xfrm>
        <a:graphic>
          <a:graphicData uri="http://schemas.openxmlformats.org/drawingml/2006/table">
            <a:tbl>
              <a:tblPr/>
              <a:tblGrid>
                <a:gridCol w="2808000"/>
                <a:gridCol w="2376360"/>
              </a:tblGrid>
              <a:tr h="64800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Broj stanovnika (popis 2011.):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hr-HR" sz="18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1.463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chemeClr val="accent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Naselja: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Negoslavci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Poljoprivredne površine: 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1.965,74 ha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</a:tr>
              <a:tr h="64044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Površina: 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2.120,82 ha ili 21,21 km</a:t>
                      </a:r>
                      <a:r>
                        <a:rPr b="0" lang="hr-HR" sz="1800" spc="-1" strike="noStrike" baseline="30000">
                          <a:solidFill>
                            <a:schemeClr val="dk1"/>
                          </a:solidFill>
                          <a:latin typeface="Calibri"/>
                        </a:rPr>
                        <a:t>2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fdcd5"/>
                    </a:solidFill>
                  </a:tcPr>
                </a:tc>
              </a:tr>
              <a:tr h="366120"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Načelnik: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  <a:tc>
                  <a:txBody>
                    <a:bodyPr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hr-HR" sz="18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Dušan Jeckov</a:t>
                      </a:r>
                      <a:endParaRPr b="0" lang="hr-HR" sz="1800" spc="-1" strike="noStrike">
                        <a:latin typeface="Arial"/>
                      </a:endParaRPr>
                    </a:p>
                  </a:txBody>
                  <a:tcPr anchor="t" marL="91440" marR="91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feeeb"/>
                    </a:solidFill>
                  </a:tcPr>
                </a:tc>
              </a:tr>
            </a:tbl>
          </a:graphicData>
        </a:graphic>
      </p:graphicFrame>
    </p:spTree>
  </p:cSld>
  <p:transition>
    <p:fade thruBlk="true"/>
  </p:transition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85800" y="484560"/>
            <a:ext cx="7771320" cy="160812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8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KONTAKT PODACI</a:t>
            </a:r>
            <a:endParaRPr b="0" lang="hr-HR" sz="28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/>
          </p:nvPr>
        </p:nvSpPr>
        <p:spPr>
          <a:xfrm>
            <a:off x="1945080" y="2061000"/>
            <a:ext cx="5689440" cy="37764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Sjedište: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Općina Negoslavci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Vukovarska 7, Negoslavci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Telefon: 032/517-054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Telefax: 032/517-054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e-mail: opcina.negoslavci@gmail.com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web: </a:t>
            </a:r>
            <a:r>
              <a:rPr b="1" i="1" lang="hr-HR" sz="2000" spc="-1" strike="noStrike" u="sng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1"/>
              </a:rPr>
              <a:t>http://opcina-negoslavci.hr</a:t>
            </a:r>
            <a:r>
              <a:rPr b="1" i="1" lang="hr-HR" sz="2000" spc="-1" strike="noStrike" u="sng">
                <a:solidFill>
                  <a:schemeClr val="accent6">
                    <a:lumMod val="75000"/>
                  </a:schemeClr>
                </a:solidFill>
                <a:uFillTx/>
                <a:latin typeface="Calibri"/>
                <a:hlinkClick r:id="rId2"/>
              </a:rPr>
              <a:t>/</a:t>
            </a:r>
            <a:r>
              <a:rPr b="1" i="1" lang="hr-HR" sz="2000" spc="-1" strike="noStrike">
                <a:solidFill>
                  <a:schemeClr val="accent6">
                    <a:lumMod val="75000"/>
                  </a:schemeClr>
                </a:solidFill>
                <a:latin typeface="Calibri"/>
              </a:rPr>
              <a:t> </a:t>
            </a:r>
            <a:endParaRPr b="0" lang="hr-HR" sz="2000" spc="-1" strike="noStrike">
              <a:latin typeface="Arial"/>
            </a:endParaRPr>
          </a:p>
        </p:txBody>
      </p:sp>
    </p:spTree>
  </p:cSld>
  <p:transition>
    <p:cut thruBlk="true"/>
  </p:transition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683640" y="0"/>
            <a:ext cx="7755120" cy="14346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PREDSTAVNIČKO TIJELO &amp; IZVRŠNO TIJELO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/>
          </p:nvPr>
        </p:nvSpPr>
        <p:spPr>
          <a:xfrm>
            <a:off x="971640" y="2061000"/>
            <a:ext cx="7744320" cy="370404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Općinsko vijeće: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Broj članova općinskog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7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Predsjednik općinskog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Miodrag Mišanović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Zamjenik predsjednika vijeća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Branko Abadžić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Općinski načelnik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 – Dušan Jeckov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Privremeni zamjenik načelnika u slučaju spriječenosti </a:t>
            </a:r>
            <a:r>
              <a:rPr b="1" i="1" lang="hr-HR" sz="2000" spc="-1" strike="noStrike">
                <a:solidFill>
                  <a:schemeClr val="accent2">
                    <a:lumMod val="50000"/>
                  </a:schemeClr>
                </a:solidFill>
                <a:latin typeface="Calibri"/>
              </a:rPr>
              <a:t>– Biljana Pejić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wipe dir="l"/>
  </p:transition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2771640" y="476640"/>
            <a:ext cx="6588000" cy="1279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/>
          </a:bodyPr>
          <a:p>
            <a:pPr indent="0">
              <a:lnSpc>
                <a:spcPct val="90000"/>
              </a:lnSpc>
              <a:buNone/>
              <a:tabLst>
                <a:tab algn="l" pos="0"/>
              </a:tabLst>
            </a:pPr>
            <a:br>
              <a:rPr sz="1800"/>
            </a:br>
            <a:r>
              <a:rPr b="1" i="1" lang="hr-HR" sz="18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Općinski Načelnik Dušan Jeckov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/>
          </p:nvPr>
        </p:nvSpPr>
        <p:spPr>
          <a:xfrm>
            <a:off x="1331640" y="2277000"/>
            <a:ext cx="7271640" cy="417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Općinski načelnik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je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izvršno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tijelo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Općine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, a bira se po postupku utvrđenom Zakonom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o lokalnim izborima („Narodne novine” broj: 144/12, 121/16, 98/19, 42/20, 144/20 i 37/21)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.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On predstavl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ja i zastupa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pćinu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.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Zadaće Općinskog načelnika su: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priprema prijedlog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općinskih akata,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izvršava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ili osigurava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izvršavanj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općih akata predstavničkog tijela,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usmjerava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djelovanj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Jedinstvenog upravnog odjela u obavljanju poslova iz javnog djelovanja te nadz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or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njegovog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rad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a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upravlja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nje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nekretninama i pokretninama u vlasništvu Općine kao i njenim prihodima i rashodima u skladu sa zakonom i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tatutom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 te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drug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poslov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utvrđen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i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z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akonom i </a:t>
            </a:r>
            <a:r>
              <a:rPr b="0" lang="hr-HR" sz="2000" spc="-1" strike="noStrike">
                <a:solidFill>
                  <a:srgbClr val="000000"/>
                </a:solidFill>
                <a:latin typeface="Calibri"/>
              </a:rPr>
              <a:t>s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tatutom.</a:t>
            </a:r>
            <a:endParaRPr b="0" lang="hr-HR" sz="2000" spc="-1" strike="noStrike">
              <a:latin typeface="Arial"/>
            </a:endParaRPr>
          </a:p>
        </p:txBody>
      </p:sp>
      <p:pic>
        <p:nvPicPr>
          <p:cNvPr id="105" name="Slika 4" descr=""/>
          <p:cNvPicPr/>
          <p:nvPr/>
        </p:nvPicPr>
        <p:blipFill>
          <a:blip r:embed="rId1"/>
          <a:stretch/>
        </p:blipFill>
        <p:spPr>
          <a:xfrm>
            <a:off x="0" y="11160"/>
            <a:ext cx="2323800" cy="1822680"/>
          </a:xfrm>
          <a:prstGeom prst="rect">
            <a:avLst/>
          </a:prstGeom>
          <a:ln w="0">
            <a:noFill/>
          </a:ln>
        </p:spPr>
      </p:pic>
    </p:spTree>
  </p:cSld>
  <p:transition>
    <p:wipe dir="r"/>
  </p:transition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688320" y="570240"/>
            <a:ext cx="7122960" cy="10530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	</a:t>
            </a: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ŠTO JE PRORAČUN?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688320" y="1989000"/>
            <a:ext cx="8130960" cy="3815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Proračun jedinice lokalne i područne (regionalne) samouprave je akt kojm se procjenjuju prihodi i primici te utvrđuju rashodi i izdaci jedinice lokalne i područne (regionalne) samouprave za jednu godinu, u skladu sa zakonom i odlukom donesenom na temelju zakona, a donosi ga njezino predstavničko tijelo (</a:t>
            </a:r>
            <a:r>
              <a:rPr b="0" i="1" lang="en-GB" sz="2600" spc="-1" strike="noStrike">
                <a:solidFill>
                  <a:srgbClr val="000000"/>
                </a:solidFill>
                <a:latin typeface="Calibri"/>
              </a:rPr>
              <a:t>Zakon o proračunu</a:t>
            </a: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,</a:t>
            </a:r>
            <a:r>
              <a:rPr b="0" i="1" lang="en-GB" sz="26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i="1" lang="hr-HR" sz="2600" spc="-1" strike="noStrike">
                <a:solidFill>
                  <a:srgbClr val="000000"/>
                </a:solidFill>
                <a:latin typeface="Calibri"/>
              </a:rPr>
              <a:t>NN broj 144/21).</a:t>
            </a:r>
            <a:endParaRPr b="0" lang="hr-HR" sz="2600" spc="-1" strike="noStrike">
              <a:latin typeface="Arial"/>
            </a:endParaRPr>
          </a:p>
        </p:txBody>
      </p:sp>
      <p:pic>
        <p:nvPicPr>
          <p:cNvPr id="108" name="Slika 4" descr=""/>
          <p:cNvPicPr/>
          <p:nvPr/>
        </p:nvPicPr>
        <p:blipFill>
          <a:blip r:embed="rId1"/>
          <a:stretch/>
        </p:blipFill>
        <p:spPr>
          <a:xfrm>
            <a:off x="4754520" y="4269600"/>
            <a:ext cx="4314600" cy="2556360"/>
          </a:xfrm>
          <a:prstGeom prst="rect">
            <a:avLst/>
          </a:prstGeom>
          <a:ln w="0">
            <a:noFill/>
          </a:ln>
        </p:spPr>
      </p:pic>
    </p:spTree>
  </p:cSld>
  <p:transition>
    <p:wedge/>
  </p:transition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1331640" y="332640"/>
            <a:ext cx="6588000" cy="1279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KAKO SE DONOSI PRORAČUN?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971640" y="1700640"/>
            <a:ext cx="7703640" cy="460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Općinski načelnik utvrđuje prijedlog proračuna i projekcija te ih podnosi predstavničkom tijelu (Općinskom vijeću Općine Negoslavci) na podnošenje do 15. studenoga tekuće godine.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Sukladno odredbama Zakona, proračun se mora usvojiti najkasnije do kraja tekuće godine za narednu godinu. 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nije „statičan“ akt već se sukladno Zakonu, tijekom proračunske godine mogu donositi izmjene i dopune.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Općine Negoslavci za 20</a:t>
            </a:r>
            <a:r>
              <a:rPr b="0" i="1" lang="en-GB" sz="20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2. godinu možete pronaći u Službenom glasniku Općine Negoslavci i na web stranici Općine Negoslavci.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 u="sng">
                <a:solidFill>
                  <a:srgbClr val="ad1f1f"/>
                </a:solidFill>
                <a:uFillTx/>
                <a:latin typeface="Calibri"/>
                <a:hlinkClick r:id="rId1"/>
              </a:rPr>
              <a:t>http://opcina-negoslavci.hr/proracun-opcine-negoslavci-za-2022-godinu-i-projekcije-proracuna-za-2023-i-2024-godinu</a:t>
            </a:r>
            <a:r>
              <a:rPr b="0" i="1" lang="hr-HR" sz="2000" spc="-1" strike="noStrike" u="sng">
                <a:solidFill>
                  <a:srgbClr val="ad1f1f"/>
                </a:solidFill>
                <a:uFillTx/>
                <a:latin typeface="Calibri"/>
                <a:hlinkClick r:id="rId2"/>
              </a:rPr>
              <a:t>/</a:t>
            </a: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hr-HR" sz="2000" spc="-1" strike="noStrike">
              <a:latin typeface="Arial"/>
            </a:endParaRPr>
          </a:p>
        </p:txBody>
      </p:sp>
    </p:spTree>
  </p:cSld>
  <p:transition>
    <p:split dir="out" orient="vert"/>
  </p:transition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PlaceHolder 1"/>
          <p:cNvSpPr>
            <a:spLocks noGrp="1"/>
          </p:cNvSpPr>
          <p:nvPr>
            <p:ph type="title"/>
          </p:nvPr>
        </p:nvSpPr>
        <p:spPr>
          <a:xfrm>
            <a:off x="1115640" y="332640"/>
            <a:ext cx="6588000" cy="127980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Autofit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400" spc="-1" strike="noStrike" cap="all">
                <a:solidFill>
                  <a:schemeClr val="accent2">
                    <a:lumMod val="50000"/>
                  </a:schemeClr>
                </a:solidFill>
                <a:latin typeface="Calibri Light"/>
              </a:rPr>
              <a:t>SADRŽAJ PRORAČUNA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112" name="PlaceHolder 2"/>
          <p:cNvSpPr>
            <a:spLocks noGrp="1"/>
          </p:cNvSpPr>
          <p:nvPr>
            <p:ph/>
          </p:nvPr>
        </p:nvSpPr>
        <p:spPr>
          <a:xfrm>
            <a:off x="971640" y="1412640"/>
            <a:ext cx="7744320" cy="4607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Proračun se sastoji od općeg i posebnog dijela.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Opći dio proračuna čine račun prihoda i rashoda te račun financiranja.</a:t>
            </a:r>
            <a:endParaRPr b="0" lang="hr-HR" sz="20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i="1" lang="hr-HR" sz="2000" spc="-1" strike="noStrike">
                <a:solidFill>
                  <a:srgbClr val="000000"/>
                </a:solidFill>
                <a:latin typeface="Calibri"/>
              </a:rPr>
              <a:t>Posebni dio proračuna sastoji se od plana rashoda i izdataka iskazanih raspoređenih u programe koji se sastoje od aktivnosti i projekata.</a:t>
            </a:r>
            <a:endParaRPr b="0" lang="hr-HR" sz="20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blinds dir="vert"/>
  </p:transition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683640" y="332640"/>
            <a:ext cx="7755120" cy="913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ctr">
            <a:normAutofit fontScale="80000"/>
          </a:bodyPr>
          <a:p>
            <a:pPr indent="0" algn="ctr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hr-HR" sz="2700" spc="-1" strike="noStrike" cap="all">
                <a:solidFill>
                  <a:schemeClr val="accent1">
                    <a:lumMod val="50000"/>
                  </a:schemeClr>
                </a:solidFill>
                <a:latin typeface="Calibri Light"/>
              </a:rPr>
              <a:t>ODAKLE NOVAC DOLAZI U PRORAČUN?</a:t>
            </a:r>
            <a:br>
              <a:rPr sz="2700"/>
            </a:br>
            <a:br>
              <a:rPr sz="2400"/>
            </a:br>
            <a:r>
              <a:rPr b="1" lang="hr-HR" sz="2400" spc="-1" strike="noStrike" cap="all">
                <a:solidFill>
                  <a:schemeClr val="accent1">
                    <a:lumMod val="50000"/>
                  </a:schemeClr>
                </a:solidFill>
                <a:latin typeface="Calibri Light"/>
              </a:rPr>
              <a:t>1. PRIHODI POSLOVANJA</a:t>
            </a:r>
            <a:endParaRPr b="0" lang="hr-HR" sz="2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/>
          </p:nvPr>
        </p:nvSpPr>
        <p:spPr>
          <a:xfrm>
            <a:off x="971640" y="2061000"/>
            <a:ext cx="7744320" cy="40312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rmAutofit/>
          </a:bodyPr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a) Prihodi od poreza iznose 855.000,00 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(porez i prirez na dohodak i porez na imovinu, porez na robu i usluge)</a:t>
            </a: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2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1" i="1" lang="hr-HR" sz="2400" spc="-1" strike="noStrike">
                <a:solidFill>
                  <a:srgbClr val="000000"/>
                </a:solidFill>
                <a:latin typeface="Calibri"/>
              </a:rPr>
              <a:t>b) Pomoći iznose 4.810.000,00 kuna</a:t>
            </a:r>
            <a:endParaRPr b="0" lang="hr-HR" sz="2400" spc="-1" strike="noStrike">
              <a:latin typeface="Arial"/>
            </a:endParaRPr>
          </a:p>
          <a:p>
            <a:pPr indent="0" algn="just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r>
              <a:rPr b="0" lang="hr-HR" sz="2200" spc="-1" strike="noStrike">
                <a:solidFill>
                  <a:srgbClr val="000000"/>
                </a:solidFill>
                <a:latin typeface="Calibri"/>
              </a:rPr>
              <a:t>(tekuće i kapitalne pomoći iz proračuna – državnog, županijskog i općinskog, tekuće i kapitalne pomoći od ostalih subjekata unutar opće države – HZZ-a, HZZO-a, FZOUE, tekuće i kapitalne pomoći iz državnog proračuna temeljem prijenosa sredstava EU)</a:t>
            </a:r>
            <a:endParaRPr b="0" lang="hr-HR" sz="2200" spc="-1" strike="noStrike">
              <a:latin typeface="Arial"/>
            </a:endParaRPr>
          </a:p>
          <a:p>
            <a:pPr indent="0" algn="ctr">
              <a:lnSpc>
                <a:spcPct val="90000"/>
              </a:lnSpc>
              <a:spcBef>
                <a:spcPts val="1199"/>
              </a:spcBef>
              <a:buNone/>
              <a:tabLst>
                <a:tab algn="l" pos="0"/>
              </a:tabLst>
            </a:pPr>
            <a:endParaRPr b="0" lang="hr-HR" sz="2000" spc="-1" strike="noStrike">
              <a:latin typeface="Arial"/>
            </a:endParaRPr>
          </a:p>
        </p:txBody>
      </p:sp>
    </p:spTree>
  </p:cSld>
  <p:transition>
    <p:pull dir="ld"/>
  </p:transition>
</p:sld>
</file>

<file path=ppt/theme/theme1.xml><?xml version="1.0" encoding="utf-8"?>
<a:theme xmlns:a="http://schemas.openxmlformats.org/drawingml/2006/main" name="Slog od drveta">
  <a:themeElements>
    <a:clrScheme name="Žuto-narančasta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Slog od drveta">
  <a:themeElements>
    <a:clrScheme name="Žuto-narančasta">
      <a:dk1>
        <a:srgbClr val="000000"/>
      </a:dk1>
      <a:lt1>
        <a:srgbClr val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1110</TotalTime>
  <Application>LibreOffice/7.4.1.2$Windows_X86_64 LibreOffice_project/3c58a8f3a960df8bc8fd77b461821e42c061c5f0</Application>
  <AppVersion>15.0000</AppVersion>
  <Words>972</Words>
  <Paragraphs>99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2017-01-30T14:04:01Z</dcterms:created>
  <dc:creator>Branimir Balic</dc:creator>
  <dc:description/>
  <dc:language>hr-HR</dc:language>
  <cp:lastModifiedBy/>
  <cp:lastPrinted>2018-01-25T11:21:03Z</cp:lastPrinted>
  <dcterms:modified xsi:type="dcterms:W3CDTF">2022-10-24T12:57:43Z</dcterms:modified>
  <cp:revision>145</cp:revision>
  <dc:subject/>
  <dc:title>OPĆINA LOVAS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Prikaz na zaslonu (4:3)</vt:lpwstr>
  </property>
  <property fmtid="{D5CDD505-2E9C-101B-9397-08002B2CF9AE}" pid="3" name="Slides">
    <vt:i4>18</vt:i4>
  </property>
</Properties>
</file>