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jpeg" ContentType="image/jpeg"/>
  <Override PartName="/ppt/media/image3.png" ContentType="image/png"/>
  <Override PartName="/ppt/media/image4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0B02D8-8EE5-48C9-AFA4-A2202BF110A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01680E6-551C-444B-899A-FDB503B7072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D45FD2A-E9EA-48BE-89A3-19232756661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6F239E-5A21-4633-84D9-D56594E268D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AEF87BC-0155-44F8-AC7A-590767A4E2D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E51CBB-9255-46CC-B624-E0F3E04FDF3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B827027-48E5-4895-A99B-FA7EEF13A52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68F661B-5705-401D-A6F0-1E4D56672EC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76BEB2-285F-4F44-94C9-197BD50074C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79F606A-4375-4240-93D7-91EBBF2ED0E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172D394-11F5-46CB-A817-4A41075582F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r-HR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r-H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69D85A-75DC-4F72-90ED-74250BEA9A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r-H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1"/>
          <p:cNvGrpSpPr/>
          <p:nvPr/>
        </p:nvGrpSpPr>
        <p:grpSpPr>
          <a:xfrm>
            <a:off x="8522640" y="6255360"/>
            <a:ext cx="390600" cy="390600"/>
            <a:chOff x="8522640" y="6255360"/>
            <a:chExt cx="390600" cy="390600"/>
          </a:xfrm>
        </p:grpSpPr>
        <p:sp>
          <p:nvSpPr>
            <p:cNvPr id="1" name="Oval 7"/>
            <p:cNvSpPr/>
            <p:nvPr/>
          </p:nvSpPr>
          <p:spPr>
            <a:xfrm>
              <a:off x="8522640" y="6255360"/>
              <a:ext cx="390600" cy="390600"/>
            </a:xfrm>
            <a:prstGeom prst="ellipse">
              <a:avLst/>
            </a:prstGeom>
            <a:blipFill rotWithShape="0">
              <a:blip r:embed="rId2"/>
              <a:srcRect/>
              <a:tile/>
            </a:blipFill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Oval 8"/>
            <p:cNvSpPr/>
            <p:nvPr/>
          </p:nvSpPr>
          <p:spPr>
            <a:xfrm>
              <a:off x="8559360" y="6291720"/>
              <a:ext cx="317520" cy="317520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685800" y="6272640"/>
            <a:ext cx="47433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hr-HR" sz="1400" spc="-1" strike="noStrike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hr-HR" sz="1400" spc="-1" strike="noStrike">
                <a:latin typeface="Times New Roman"/>
              </a:rPr>
              <a:t>&lt;podnožje&gt;</a:t>
            </a:r>
            <a:endParaRPr b="0" lang="hr-HR" sz="1400" spc="-1" strike="noStrike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8483400" y="6272640"/>
            <a:ext cx="47772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1" lang="hr-HR" sz="1100" spc="-72" strike="noStrike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473D651A-F17B-4CD6-8624-751D905BE113}" type="slidenum">
              <a:rPr b="1" lang="hr-HR" sz="1100" spc="-72" strike="noStrike">
                <a:solidFill>
                  <a:srgbClr val="ffffff"/>
                </a:solidFill>
                <a:latin typeface="Calibri"/>
              </a:rPr>
              <a:t>&lt;broj-slajda&gt;</a:t>
            </a:fld>
            <a:endParaRPr b="0" lang="hr-HR" sz="1100" spc="-1" strike="noStrike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 idx="3"/>
          </p:nvPr>
        </p:nvSpPr>
        <p:spPr>
          <a:xfrm>
            <a:off x="5992200" y="6272640"/>
            <a:ext cx="245268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hr-HR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hr-HR" sz="1400" spc="-1" strike="noStrike">
                <a:latin typeface="Times New Roman"/>
              </a:rPr>
              <a:t>&lt;datum/vrijeme&gt;</a:t>
            </a:r>
            <a:endParaRPr b="0" lang="hr-HR" sz="1400" spc="-1" strike="noStrike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hr-HR" sz="4400" spc="-1" strike="noStrike">
                <a:latin typeface="Arial"/>
              </a:rPr>
              <a:t>Kliknite za uređivanje formata teksta naslova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formata teksta strukture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strukture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strukture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strukture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strukture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strukture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strukture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opcina-negoslavci.hr/" TargetMode="External"/><Relationship Id="rId2" Type="http://schemas.openxmlformats.org/officeDocument/2006/relationships/hyperlink" Target="http://opcina-negoslavci.hr/" TargetMode="External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opcina-negoslavci.hr/proracun-opcine-negoslavci-za-2025-godinu/" TargetMode="External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548640"/>
            <a:ext cx="7769880" cy="273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80000"/>
              </a:lnSpc>
              <a:buNone/>
              <a:tabLst>
                <a:tab algn="l" pos="0"/>
              </a:tabLst>
            </a:pPr>
            <a:r>
              <a:rPr b="0" lang="hr-HR" sz="2800" spc="-1" strike="noStrike" cap="all">
                <a:solidFill>
                  <a:schemeClr val="accent1">
                    <a:lumMod val="75000"/>
                  </a:schemeClr>
                </a:solidFill>
                <a:latin typeface="Calibri Light"/>
              </a:rPr>
              <a:t>                         </a:t>
            </a:r>
            <a:r>
              <a:rPr b="0" lang="hr-HR" sz="2800" spc="-1" strike="noStrike" cap="all">
                <a:solidFill>
                  <a:schemeClr val="accent1">
                    <a:lumMod val="75000"/>
                  </a:schemeClr>
                </a:solidFill>
                <a:latin typeface="Calibri Light"/>
              </a:rPr>
              <a:t>OPĆINA NEGOSLAVCI</a:t>
            </a:r>
            <a:br>
              <a:rPr sz="6400"/>
            </a:br>
            <a:br>
              <a:rPr sz="2800"/>
            </a:br>
            <a:endParaRPr b="0" lang="hr-HR" sz="28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1547640" y="2335680"/>
            <a:ext cx="7049880" cy="218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32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VODIČ ZA GRAĐANE PRORAČUNA OPĆINE NEGOSLAVCI  ZA 20</a:t>
            </a:r>
            <a:r>
              <a:rPr b="0" lang="en-GB" sz="32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25</a:t>
            </a:r>
            <a:r>
              <a:rPr b="0" lang="hr-HR" sz="3200" spc="-1" strike="noStrike">
                <a:solidFill>
                  <a:schemeClr val="accent1">
                    <a:lumMod val="75000"/>
                  </a:schemeClr>
                </a:solidFill>
                <a:latin typeface="Calibri"/>
              </a:rPr>
              <a:t>. GODINU I PRORAČUNSKIH PROJEKCIJA ZA 2026. I 2027. GODINU</a:t>
            </a:r>
            <a:endParaRPr b="0" lang="hr-HR" sz="3200" spc="-1" strike="noStrike">
              <a:latin typeface="Arial"/>
            </a:endParaRPr>
          </a:p>
        </p:txBody>
      </p:sp>
    </p:spTree>
  </p:cSld>
  <p:transition>
    <p:fade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/>
          </p:nvPr>
        </p:nvSpPr>
        <p:spPr>
          <a:xfrm>
            <a:off x="899640" y="1484640"/>
            <a:ext cx="7382880" cy="5142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c) Prihodi od imovine iznose 4.190,00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(prihodi od financijske imovine – kamate a vista, prihodi od nefinancijske imovine - naknade za koncesije, prihodi od zakupa i iznajmljivanja poljoprivrednog zemljišta i imovine)</a:t>
            </a:r>
            <a:endParaRPr b="0" lang="hr-HR" sz="22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d) Prihodi od prodaje robe i usluga 300.000,00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(administrativne/upravne pristojbe – ostale naknade utvrđene gradskom/općinskom odlukom, prihodi po posebnim propisima, komunalni doprinosi i komunalne naknade)</a:t>
            </a:r>
            <a:endParaRPr b="0" lang="hr-HR" sz="22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2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wheel spokes="2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/>
          </p:nvPr>
        </p:nvSpPr>
        <p:spPr>
          <a:xfrm>
            <a:off x="827640" y="1989000"/>
            <a:ext cx="7742880" cy="387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UKUPNI PRIHODI: 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hr-HR" sz="36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2.246.089,00 eura</a:t>
            </a:r>
            <a:endParaRPr b="0" lang="hr-HR" sz="3600" spc="-1" strike="noStrike"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pull dir="ru"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55640" y="764640"/>
            <a:ext cx="7753680" cy="136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400" spc="-1" strike="noStrike" cap="all">
                <a:solidFill>
                  <a:srgbClr val="000000"/>
                </a:solidFill>
                <a:latin typeface="Calibri Light"/>
              </a:rPr>
              <a:t>KAMO NOVAC ODLAZI IZ PRORAČUNA?</a:t>
            </a:r>
            <a:br>
              <a:rPr sz="2400"/>
            </a:br>
            <a:br>
              <a:rPr sz="2400"/>
            </a:br>
            <a:r>
              <a:rPr b="1" lang="hr-HR" sz="2400" spc="-1" strike="noStrike" cap="all">
                <a:solidFill>
                  <a:srgbClr val="000000"/>
                </a:solidFill>
                <a:latin typeface="Calibri Light"/>
              </a:rPr>
              <a:t>2.1. RASHODI POSLOVANJA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99120" y="2277000"/>
            <a:ext cx="7742880" cy="3846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2000"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a) Rashodi za zaposlene iznose 141.300,00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(plaće zaposlenih, plaće zaposlenih na projektima, ostali rashodi za zaposlene, doprinosi na plaće)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b) Materijalni rashodi iznose 237.014,00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(naknade troškova zaposlenima, rashodi za materijal i energiju, rashodi za usluge, ostali nespomenuti rashodi poslovanja)</a:t>
            </a:r>
            <a:endParaRPr b="0" lang="hr-HR" sz="22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c) Financijski rashodi iznose 4.930,00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bankarske usluge, usluge platnog prometa i Fine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cover dir="ld"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/>
          </p:nvPr>
        </p:nvSpPr>
        <p:spPr>
          <a:xfrm>
            <a:off x="699120" y="908640"/>
            <a:ext cx="7742880" cy="4749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d) Javne potrebe u obrazovanju 52.850,00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400" spc="-1" strike="noStrike">
                <a:solidFill>
                  <a:srgbClr val="000000"/>
                </a:solidFill>
                <a:latin typeface="Calibri"/>
              </a:rPr>
              <a:t>(predškola, sufinanciranje prijevoza srednjoškolaca osnovna škola)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e) Javne potrebe u socijalnoj skrbi 41.150,00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(pomoć u novcu pojedincima i obiteljima, socijalni paketi, Crveni križ, i ostalo)</a:t>
            </a:r>
            <a:endParaRPr b="0" lang="hr-HR" sz="22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4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187640" y="188640"/>
            <a:ext cx="6586560" cy="127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400" spc="-1" strike="noStrike" cap="all">
                <a:solidFill>
                  <a:srgbClr val="000000"/>
                </a:solidFill>
                <a:latin typeface="Calibri Light"/>
              </a:rPr>
              <a:t>2.2. RASHODI ZA NABAVU NEFINANCIJSKE IMOVINE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971640" y="1700640"/>
            <a:ext cx="7558200" cy="4101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600" spc="-1" strike="noStrike">
                <a:solidFill>
                  <a:srgbClr val="000000"/>
                </a:solidFill>
                <a:latin typeface="Calibri"/>
              </a:rPr>
              <a:t>f) Rashodi za nabavu proizvedene dugotrajne imovine iznose 42.000,00 eura</a:t>
            </a:r>
            <a:endParaRPr b="0" lang="hr-HR" sz="26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400" spc="-1" strike="noStrike">
                <a:solidFill>
                  <a:srgbClr val="000000"/>
                </a:solidFill>
                <a:latin typeface="Calibri"/>
              </a:rPr>
              <a:t>(građevinski objekti, postrojenja i oprema,</a:t>
            </a: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 prijevozna sredstva</a:t>
            </a:r>
            <a:r>
              <a:rPr b="0" lang="hr-HR" sz="2400" spc="-1" strike="noStrike">
                <a:solidFill>
                  <a:srgbClr val="000000"/>
                </a:solidFill>
                <a:latin typeface="Calibri"/>
              </a:rPr>
              <a:t>, nematerijalna proizvedena imovina)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400" spc="-1" strike="noStrike"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wipe dir="d"/>
  </p:transition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/>
          </p:nvPr>
        </p:nvSpPr>
        <p:spPr>
          <a:xfrm>
            <a:off x="1403640" y="1540080"/>
            <a:ext cx="6589440" cy="3774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UKUPNO RASHODI: </a:t>
            </a:r>
            <a:endParaRPr b="0" lang="hr-HR" sz="36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hr-HR" sz="3600" spc="-1" strike="noStrike">
                <a:solidFill>
                  <a:srgbClr val="000000"/>
                </a:solidFill>
                <a:latin typeface="Calibri"/>
              </a:rPr>
              <a:t>2.246.089,00 eura</a:t>
            </a:r>
            <a:endParaRPr b="0" lang="hr-HR" sz="3600" spc="-1" strike="noStrike"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wheel spokes="1"/>
  </p:transition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/>
          </p:nvPr>
        </p:nvSpPr>
        <p:spPr>
          <a:xfrm>
            <a:off x="611640" y="332640"/>
            <a:ext cx="7990200" cy="5830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8000"/>
          </a:bodyPr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rgbClr val="000000"/>
                </a:solidFill>
                <a:latin typeface="Calibri"/>
              </a:rPr>
              <a:t>Rashodi se u proračunu dijele na Razdjele, koji se dijele na Glave, a Glave se dalje dijele na Programe i Aktivnosti u kojima se detaljnije definiraju rashodi.</a:t>
            </a:r>
            <a:endParaRPr b="0" lang="hr-HR" sz="2000" spc="-1" strike="noStrike"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200" spc="-1" strike="noStrike">
                <a:solidFill>
                  <a:srgbClr val="000000"/>
                </a:solidFill>
                <a:latin typeface="Calibri"/>
              </a:rPr>
              <a:t>Rashodi proračuna Općine Negoslavci raspoređeni su unutar slijedećih razdjela: </a:t>
            </a:r>
            <a:endParaRPr b="0" lang="hr-HR" sz="2200" spc="-1" strike="noStrike"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hr-HR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hr-HR" sz="2000" spc="-1" strike="noStrike">
                <a:solidFill>
                  <a:srgbClr val="000000"/>
                </a:solidFill>
                <a:latin typeface="Calibri"/>
              </a:rPr>
              <a:t>OPĆINSKO VIJEĆE </a:t>
            </a:r>
            <a:r>
              <a:rPr b="0" i="1" lang="hr-HR" sz="18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0" lang="hr-HR" sz="2100" spc="-1" strike="noStrike">
                <a:solidFill>
                  <a:srgbClr val="000000"/>
                </a:solidFill>
                <a:latin typeface="Calibri"/>
              </a:rPr>
              <a:t>u ovom razdjelu evidentiraju se rashodi za članove općinskog vijeća.</a:t>
            </a:r>
            <a:endParaRPr b="0" lang="hr-HR" sz="2100" spc="-1" strike="noStrike">
              <a:latin typeface="Arial"/>
            </a:endParaRPr>
          </a:p>
          <a:p>
            <a:pPr marL="41148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hr-HR" sz="18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rgbClr val="000000"/>
                </a:solidFill>
                <a:latin typeface="Calibri"/>
              </a:rPr>
              <a:t>OPĆINSKI NAČELNIK </a:t>
            </a: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0" lang="hr-HR" sz="2100" spc="-1" strike="noStrike">
                <a:solidFill>
                  <a:srgbClr val="000000"/>
                </a:solidFill>
                <a:latin typeface="Calibri"/>
              </a:rPr>
              <a:t>u ovom razdjelu evidentiraju se rashodi za rad općinskog načelnika.</a:t>
            </a:r>
            <a:endParaRPr b="0" lang="hr-HR" sz="2100" spc="-1" strike="noStrike">
              <a:latin typeface="Arial"/>
            </a:endParaRPr>
          </a:p>
          <a:p>
            <a:pPr marL="41148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rgbClr val="000000"/>
                </a:solidFill>
                <a:latin typeface="Calibri"/>
              </a:rPr>
              <a:t>JEDINSTVENI UPRAVNI ODJEL </a:t>
            </a: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0" lang="hr-HR" sz="2100" spc="-1" strike="noStrike">
                <a:solidFill>
                  <a:srgbClr val="000000"/>
                </a:solidFill>
                <a:latin typeface="Calibri"/>
              </a:rPr>
              <a:t>u ovom razdjelu evidentiraju se rashodi za javnu upravu i administraciju, civilnu zaštitu, gospodarstvo, komunalnu infrastrukturu, obrazovanje,</a:t>
            </a:r>
            <a:r>
              <a:rPr b="0" lang="en-GB" sz="2100" spc="-1" strike="noStrike">
                <a:solidFill>
                  <a:srgbClr val="000000"/>
                </a:solidFill>
                <a:latin typeface="Calibri"/>
              </a:rPr>
              <a:t> zdravstvo,</a:t>
            </a:r>
            <a:r>
              <a:rPr b="0" lang="hr-HR" sz="2100" spc="-1" strike="noStrike">
                <a:solidFill>
                  <a:srgbClr val="000000"/>
                </a:solidFill>
                <a:latin typeface="Calibri"/>
              </a:rPr>
              <a:t> javne potrebe u kulturi,</a:t>
            </a:r>
            <a:r>
              <a:rPr b="0" lang="en-GB" sz="2100" spc="-1" strike="noStrike">
                <a:solidFill>
                  <a:srgbClr val="000000"/>
                </a:solidFill>
                <a:latin typeface="Calibri"/>
              </a:rPr>
              <a:t> religiji,</a:t>
            </a:r>
            <a:r>
              <a:rPr b="0" lang="hr-HR" sz="2100" spc="-1" strike="noStrike">
                <a:solidFill>
                  <a:srgbClr val="000000"/>
                </a:solidFill>
                <a:latin typeface="Calibri"/>
              </a:rPr>
              <a:t> djelatnost sporta</a:t>
            </a:r>
            <a:r>
              <a:rPr b="0" lang="en-GB" sz="21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lang="hr-HR" sz="2100" spc="-1" strike="noStrike">
                <a:solidFill>
                  <a:srgbClr val="000000"/>
                </a:solidFill>
                <a:latin typeface="Calibri"/>
              </a:rPr>
              <a:t> socijalnu skrb, projekte u tijeku.</a:t>
            </a:r>
            <a:endParaRPr b="0" lang="hr-HR" sz="21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hr-HR" sz="2100" spc="-1" strike="noStrike">
              <a:latin typeface="Arial"/>
            </a:endParaRPr>
          </a:p>
        </p:txBody>
      </p:sp>
    </p:spTree>
  </p:cSld>
  <p:transition>
    <p:wheel spokes="8"/>
  </p:transition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/>
          </p:nvPr>
        </p:nvSpPr>
        <p:spPr>
          <a:xfrm>
            <a:off x="899640" y="1268640"/>
            <a:ext cx="7702200" cy="5110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hr-HR" sz="2800" spc="-1" strike="noStrike">
                <a:solidFill>
                  <a:srgbClr val="000000"/>
                </a:solidFill>
                <a:latin typeface="Calibri"/>
              </a:rPr>
              <a:t>Općinsko vijeće – 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u ovom Razdjelu evidentiraju 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se izdaci za naknade članovima općinskog </a:t>
            </a:r>
            <a:r>
              <a:rPr b="0" lang="en-GB" sz="19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ijeća</a:t>
            </a:r>
            <a:r>
              <a:rPr b="0" lang="en-GB" sz="19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političke stranke</a:t>
            </a:r>
            <a:r>
              <a:rPr b="0" lang="en-GB" sz="1900" spc="-1" strike="noStrike">
                <a:solidFill>
                  <a:srgbClr val="000000"/>
                </a:solidFill>
                <a:latin typeface="Calibri"/>
              </a:rPr>
              <a:t> i lokalni izbori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hr-HR" sz="19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hr-HR" sz="2200" spc="-1" strike="noStrike">
                <a:solidFill>
                  <a:srgbClr val="000000"/>
                </a:solidFill>
                <a:latin typeface="Calibri"/>
              </a:rPr>
              <a:t>Redovni rad Općinskog vijeća 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(naknade članovima predstavničkih tijela – Općinsko vijeće, premije osiguranja imovine) –</a:t>
            </a:r>
            <a:r>
              <a:rPr b="1" lang="hr-HR" sz="1900" spc="-1" strike="noStrike">
                <a:solidFill>
                  <a:srgbClr val="000000"/>
                </a:solidFill>
                <a:latin typeface="Calibri"/>
              </a:rPr>
              <a:t> 22</a:t>
            </a:r>
            <a:r>
              <a:rPr b="1" i="1" lang="hr-HR" sz="1900" spc="-1" strike="noStrike">
                <a:solidFill>
                  <a:srgbClr val="000000"/>
                </a:solidFill>
                <a:latin typeface="Calibri"/>
              </a:rPr>
              <a:t>.300,00 eura</a:t>
            </a:r>
            <a:endParaRPr b="0" lang="hr-HR" sz="19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hr-HR" sz="2200" spc="-1" strike="noStrike">
                <a:solidFill>
                  <a:srgbClr val="000000"/>
                </a:solidFill>
                <a:latin typeface="Calibri"/>
              </a:rPr>
              <a:t>Političke stranke</a:t>
            </a:r>
            <a:r>
              <a:rPr b="1" lang="hr-HR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hr-HR" sz="1900" spc="-1" strike="noStrike">
                <a:solidFill>
                  <a:srgbClr val="000000"/>
                </a:solidFill>
                <a:latin typeface="Calibri"/>
              </a:rPr>
              <a:t>(tekuće donacije udrugama građana i političkim strankama - </a:t>
            </a:r>
            <a:r>
              <a:rPr b="1" lang="hr-HR" sz="19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1" i="1" lang="hr-HR" sz="1900" spc="-1" strike="noStrike">
                <a:solidFill>
                  <a:srgbClr val="000000"/>
                </a:solidFill>
                <a:latin typeface="Calibri"/>
              </a:rPr>
              <a:t>.000,00 eura</a:t>
            </a:r>
            <a:endParaRPr b="0" lang="hr-HR" sz="19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en-GB" sz="1900" spc="-1" strike="noStrike">
                <a:solidFill>
                  <a:srgbClr val="000000"/>
                </a:solidFill>
                <a:latin typeface="Calibri"/>
              </a:rPr>
              <a:t>Lokalni izbori </a:t>
            </a:r>
            <a:r>
              <a:rPr b="0" lang="en-GB" sz="1900" spc="-1" strike="noStrike">
                <a:solidFill>
                  <a:srgbClr val="000000"/>
                </a:solidFill>
                <a:latin typeface="Calibri"/>
              </a:rPr>
              <a:t> – </a:t>
            </a:r>
            <a:r>
              <a:rPr b="1" lang="en-GB" sz="1900" spc="-1" strike="noStrike">
                <a:solidFill>
                  <a:srgbClr val="000000"/>
                </a:solidFill>
                <a:latin typeface="Calibri"/>
              </a:rPr>
              <a:t>1</a:t>
            </a:r>
            <a:r>
              <a:rPr b="1" i="1" lang="en-GB" sz="1900" spc="-1" strike="noStrike">
                <a:solidFill>
                  <a:srgbClr val="000000"/>
                </a:solidFill>
                <a:latin typeface="Calibri"/>
              </a:rPr>
              <a:t>0.000,00 </a:t>
            </a:r>
            <a:endParaRPr b="0" lang="hr-HR" sz="1900" spc="-1" strike="noStrike">
              <a:latin typeface="Arial"/>
            </a:endParaRPr>
          </a:p>
          <a:p>
            <a:pPr marL="457200"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marL="411480" indent="0" algn="ctr">
              <a:lnSpc>
                <a:spcPct val="90000"/>
              </a:lnSpc>
              <a:spcBef>
                <a:spcPts val="400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1" i="1" lang="hr-HR" sz="2200" spc="-1" strike="noStrike">
                <a:solidFill>
                  <a:srgbClr val="000000"/>
                </a:solidFill>
                <a:latin typeface="Calibri"/>
              </a:rPr>
              <a:t>UKUPNO: 28.300,00 eura</a:t>
            </a:r>
            <a:endParaRPr b="0" lang="hr-HR" sz="2200" spc="-1" strike="noStrike">
              <a:latin typeface="Arial"/>
            </a:endParaRPr>
          </a:p>
          <a:p>
            <a:pPr marL="411480"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1800" spc="-1" strike="noStrike">
              <a:latin typeface="Arial"/>
            </a:endParaRPr>
          </a:p>
        </p:txBody>
      </p:sp>
    </p:spTree>
  </p:cSld>
  <p:transition>
    <p:cover dir="ld"/>
  </p:transition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/>
          </p:nvPr>
        </p:nvSpPr>
        <p:spPr>
          <a:xfrm>
            <a:off x="899640" y="1700640"/>
            <a:ext cx="7342200" cy="345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Jedinstveni upravni odjel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– 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u ovom Razdjelu se nalaze  Programi u kojima se evidentiraju rashodi za javnu upravu i administraciju, civilnu zaštitu, gospodarstvo, komunalnu infrastrukturu, obrazovanje, zdravstvo, javne potrebe u kulturi, religiji, djelatnost sporta, socijalnu skrb, projekte u tijeku.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hr-HR" sz="2400" spc="-1" strike="noStrike">
                <a:solidFill>
                  <a:srgbClr val="000000"/>
                </a:solidFill>
                <a:latin typeface="Calibri"/>
              </a:rPr>
              <a:t>UKUPNO: 2.217.789,00  eura</a:t>
            </a:r>
            <a:endParaRPr b="0" lang="hr-HR" sz="24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dissolv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8"/>
          <p:cNvSpPr/>
          <p:nvPr/>
        </p:nvSpPr>
        <p:spPr>
          <a:xfrm>
            <a:off x="1259640" y="771840"/>
            <a:ext cx="655020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hr-HR" sz="2800" spc="-1" strike="noStrike">
                <a:solidFill>
                  <a:schemeClr val="accent2">
                    <a:lumMod val="50000"/>
                  </a:schemeClr>
                </a:solidFill>
                <a:latin typeface="Calibri"/>
                <a:ea typeface="DejaVu Sans"/>
              </a:rPr>
              <a:t>OPĆE INFORMACIJE O OPĆINI</a:t>
            </a:r>
            <a:endParaRPr b="0" lang="hr-HR" sz="2800" spc="-1" strike="noStrike">
              <a:latin typeface="Arial"/>
            </a:endParaRPr>
          </a:p>
        </p:txBody>
      </p:sp>
      <p:pic>
        <p:nvPicPr>
          <p:cNvPr id="47" name="Slika 3" descr=""/>
          <p:cNvPicPr/>
          <p:nvPr/>
        </p:nvPicPr>
        <p:blipFill>
          <a:blip r:embed="rId1"/>
          <a:stretch/>
        </p:blipFill>
        <p:spPr>
          <a:xfrm>
            <a:off x="2267640" y="4133520"/>
            <a:ext cx="4389840" cy="24681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lica 5"/>
          <p:cNvGraphicFramePr/>
          <p:nvPr/>
        </p:nvGraphicFramePr>
        <p:xfrm>
          <a:off x="1835640" y="1531800"/>
          <a:ext cx="5184000" cy="2386440"/>
        </p:xfrm>
        <a:graphic>
          <a:graphicData uri="http://schemas.openxmlformats.org/drawingml/2006/table">
            <a:tbl>
              <a:tblPr/>
              <a:tblGrid>
                <a:gridCol w="2808000"/>
                <a:gridCol w="2376360"/>
              </a:tblGrid>
              <a:tr h="648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hr-HR" sz="18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Broj stanovnika (popis 2021.):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hr-HR" sz="18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983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Naselja: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fdc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Negoslavci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fdcd5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Poljoprivredne površine: 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eee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1.965,74 ha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eeeb"/>
                    </a:solidFill>
                  </a:tcPr>
                </a:tc>
              </a:tr>
              <a:tr h="6404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Površina: 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fdc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2.120,82 ha ili 21,21 km</a:t>
                      </a:r>
                      <a:r>
                        <a:rPr b="0" lang="hr-HR" sz="1800" spc="-1" strike="noStrike" baseline="30000">
                          <a:solidFill>
                            <a:schemeClr val="dk1"/>
                          </a:solidFill>
                          <a:latin typeface="Calibri"/>
                        </a:rPr>
                        <a:t>2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fdcd5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Načelnik: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eee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hr-HR" sz="1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Dušan Jeckov</a:t>
                      </a:r>
                      <a:endParaRPr b="0" lang="hr-HR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eeeb"/>
                    </a:solidFill>
                  </a:tcPr>
                </a:tc>
              </a:tr>
            </a:tbl>
          </a:graphicData>
        </a:graphic>
      </p:graphicFrame>
    </p:spTree>
  </p:cSld>
  <p:transition>
    <p:fade thruBlk="true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484560"/>
            <a:ext cx="7769880" cy="1606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8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KONTAKT PODACI</a:t>
            </a:r>
            <a:endParaRPr b="0" lang="hr-HR" sz="28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1945080" y="2061000"/>
            <a:ext cx="5688000" cy="3774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Sjedište: 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Općina Negoslavci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Vukovarska 7, Negoslavci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Telefon: 032/517-054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Telefax: 032/517-054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e-mail: opcina.negoslavci@gmail.com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web: </a:t>
            </a:r>
            <a:r>
              <a:rPr b="1" i="1" lang="hr-HR" sz="2000" spc="-1" strike="noStrike" u="sng">
                <a:solidFill>
                  <a:schemeClr val="accent6">
                    <a:lumMod val="75000"/>
                  </a:schemeClr>
                </a:solidFill>
                <a:uFillTx/>
                <a:latin typeface="Calibri"/>
                <a:hlinkClick r:id="rId1"/>
              </a:rPr>
              <a:t>http://opcina-negoslavci.hr</a:t>
            </a:r>
            <a:r>
              <a:rPr b="1" i="1" lang="hr-HR" sz="2000" spc="-1" strike="noStrike" u="sng">
                <a:solidFill>
                  <a:schemeClr val="accent6">
                    <a:lumMod val="75000"/>
                  </a:schemeClr>
                </a:solidFill>
                <a:uFillTx/>
                <a:latin typeface="Calibri"/>
                <a:hlinkClick r:id="rId2"/>
              </a:rPr>
              <a:t>/</a:t>
            </a:r>
            <a:r>
              <a:rPr b="1" i="1" lang="hr-HR" sz="2000" spc="-1" strike="noStrike">
                <a:solidFill>
                  <a:schemeClr val="accent6">
                    <a:lumMod val="75000"/>
                  </a:schemeClr>
                </a:solidFill>
                <a:latin typeface="Calibri"/>
              </a:rPr>
              <a:t> </a:t>
            </a:r>
            <a:endParaRPr b="0" lang="hr-HR" sz="2000" spc="-1" strike="noStrike">
              <a:latin typeface="Arial"/>
            </a:endParaRPr>
          </a:p>
        </p:txBody>
      </p:sp>
    </p:spTree>
  </p:cSld>
  <p:transition>
    <p:cut thruBlk="true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3640" y="0"/>
            <a:ext cx="7753680" cy="1433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4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PREDSTAVNIČKO TIJELO &amp; IZVRŠNO TIJELO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971640" y="2061000"/>
            <a:ext cx="7742880" cy="3702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Općinsko vijeće: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Broj članova općinskog vijeća </a:t>
            </a:r>
            <a:r>
              <a:rPr b="1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– 7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Predsjednik općinskog vijeća </a:t>
            </a:r>
            <a:r>
              <a:rPr b="1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– Miodrag Mišanović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Zamjenik predsjednika vijeća </a:t>
            </a:r>
            <a:r>
              <a:rPr b="1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– Branko Abadžić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Općinski načelnik</a:t>
            </a:r>
            <a:r>
              <a:rPr b="1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 – Dušan Jeckov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Privremeni zamjenik načelnika u slučaju spriječenosti </a:t>
            </a:r>
            <a:r>
              <a:rPr b="1" i="1" lang="hr-HR" sz="2000" spc="-1" strike="noStrike">
                <a:solidFill>
                  <a:schemeClr val="accent2">
                    <a:lumMod val="50000"/>
                  </a:schemeClr>
                </a:solidFill>
                <a:latin typeface="Calibri"/>
              </a:rPr>
              <a:t>– Biljana Pejić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wipe dir="l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71640" y="476640"/>
            <a:ext cx="6586560" cy="127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br>
              <a:rPr sz="1800"/>
            </a:br>
            <a:r>
              <a:rPr b="1" i="1" lang="hr-HR" sz="18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Općinski Načelnik Dušan Jeckov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1331640" y="2277000"/>
            <a:ext cx="7270200" cy="417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Općinski načelnik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je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izvršno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tijelo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Općine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, a bira se po postupku utvrđenom Zakonom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 o lokalnim izborima („Narodne novine” broj: 144/12, 121/16, 98/19, 42/20, 144/20 i 37/21)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 On predstavl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ja i zastupa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pćinu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Zadaće Općinskog načelnika su: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priprema prijedlog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općinskih akata,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izvršava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nje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ili osigurava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nje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izvršavanj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općih akata predstavničkog tijela,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usmjerava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nje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djelovanj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Jedinstvenog upravnog odjela u obavljanju poslova iz javnog djelovanja te nadz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or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njegovog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rad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upravlja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nje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nekretninama i pokretninama u vlasništvu Općine kao i njenim prihodima i rashodima u skladu sa zakonom i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tatutom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 te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drug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poslov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utvrđen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akonom i </a:t>
            </a:r>
            <a:r>
              <a:rPr b="0" lang="hr-HR" sz="20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tatutom.</a:t>
            </a:r>
            <a:endParaRPr b="0" lang="hr-HR" sz="2000" spc="-1" strike="noStrike">
              <a:latin typeface="Arial"/>
            </a:endParaRPr>
          </a:p>
        </p:txBody>
      </p:sp>
      <p:pic>
        <p:nvPicPr>
          <p:cNvPr id="55" name="Slika 4" descr=""/>
          <p:cNvPicPr/>
          <p:nvPr/>
        </p:nvPicPr>
        <p:blipFill>
          <a:blip r:embed="rId1"/>
          <a:stretch/>
        </p:blipFill>
        <p:spPr>
          <a:xfrm>
            <a:off x="0" y="11160"/>
            <a:ext cx="2322360" cy="1821240"/>
          </a:xfrm>
          <a:prstGeom prst="rect">
            <a:avLst/>
          </a:prstGeom>
          <a:ln w="0">
            <a:noFill/>
          </a:ln>
        </p:spPr>
      </p:pic>
    </p:spTree>
  </p:cSld>
  <p:transition>
    <p:wipe dir="r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121520" cy="1051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4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	</a:t>
            </a:r>
            <a:r>
              <a:rPr b="1" lang="hr-HR" sz="24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ŠTO JE PRORAČUN?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88320" y="1989000"/>
            <a:ext cx="8129520" cy="381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600" spc="-1" strike="noStrike">
                <a:solidFill>
                  <a:srgbClr val="000000"/>
                </a:solidFill>
                <a:latin typeface="Calibri"/>
              </a:rPr>
              <a:t>Proračun jedinice lokalne i područne (regionalne) samouprave je akt kojm se procjenjuju prihodi i primici te utvrđuju rashodi i izdaci jedinice lokalne i područne (regionalne) samouprave za jednu godinu, u skladu sa zakonom i odlukom donesenom na temelju zakona, a donosi ga njezino predstavničko tijelo (</a:t>
            </a:r>
            <a:r>
              <a:rPr b="0" i="1" lang="en-GB" sz="2600" spc="-1" strike="noStrike">
                <a:solidFill>
                  <a:srgbClr val="000000"/>
                </a:solidFill>
                <a:latin typeface="Calibri"/>
              </a:rPr>
              <a:t>Zakon o proračunu</a:t>
            </a:r>
            <a:r>
              <a:rPr b="0" i="1" lang="hr-HR" sz="26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i="1" lang="en-GB" sz="2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hr-HR" sz="2600" spc="-1" strike="noStrike">
                <a:solidFill>
                  <a:srgbClr val="000000"/>
                </a:solidFill>
                <a:latin typeface="Calibri"/>
              </a:rPr>
              <a:t>NN broj 144/21).</a:t>
            </a:r>
            <a:endParaRPr b="0" lang="hr-HR" sz="2600" spc="-1" strike="noStrike">
              <a:latin typeface="Arial"/>
            </a:endParaRPr>
          </a:p>
        </p:txBody>
      </p:sp>
      <p:pic>
        <p:nvPicPr>
          <p:cNvPr id="58" name="Slika 4" descr=""/>
          <p:cNvPicPr/>
          <p:nvPr/>
        </p:nvPicPr>
        <p:blipFill>
          <a:blip r:embed="rId1"/>
          <a:stretch/>
        </p:blipFill>
        <p:spPr>
          <a:xfrm>
            <a:off x="4754520" y="4269600"/>
            <a:ext cx="4313160" cy="2554920"/>
          </a:xfrm>
          <a:prstGeom prst="rect">
            <a:avLst/>
          </a:prstGeom>
          <a:ln w="0">
            <a:noFill/>
          </a:ln>
        </p:spPr>
      </p:pic>
    </p:spTree>
  </p:cSld>
  <p:transition>
    <p:wedge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331640" y="332640"/>
            <a:ext cx="6586560" cy="127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4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KAKO SE DONOSI PRORAČUN?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971640" y="1700640"/>
            <a:ext cx="7702200" cy="4605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Općinski načelnik utvrđuje prijedlog proračuna i projekcija te ih podnosi predstavničkom tijelu (Općinskom vijeću Općine Negoslavci) na podnošenje do 15. studenoga tekuće godine.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Sukladno odredbama Zakona, proračun se mora usvojiti najkasnije do kraja tekuće godine za narednu godinu. 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Proračun nije „statičan“ akt već se sukladno Zakonu, tijekom proračunske godine mogu donositi izmjene i dopune.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Proračun Općine Negoslavci za 20</a:t>
            </a:r>
            <a:r>
              <a:rPr b="0" i="1" lang="en-GB" sz="2000" spc="-1" strike="noStrike">
                <a:solidFill>
                  <a:srgbClr val="000000"/>
                </a:solidFill>
                <a:latin typeface="Calibri"/>
              </a:rPr>
              <a:t>25</a:t>
            </a: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. godinu možete pronaći u Službenom glasniku Općine Negoslavci i na web stranici Općine Negoslavci.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  <a:hlinkClick r:id="rId1"/>
              </a:rPr>
              <a:t>http://opcina-negoslavci.hr/proracun-opcine-negoslavci-za-2025-godinu/</a:t>
            </a: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hr-HR" sz="2000" spc="-1" strike="noStrike">
              <a:latin typeface="Arial"/>
            </a:endParaRPr>
          </a:p>
        </p:txBody>
      </p:sp>
    </p:spTree>
  </p:cSld>
  <p:transition>
    <p:split dir="out" orient="vert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15640" y="332640"/>
            <a:ext cx="6586560" cy="127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400" spc="-1" strike="noStrike" cap="all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SADRŽAJ PRORAČUNA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971640" y="1412640"/>
            <a:ext cx="7742880" cy="4605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Proračun se sastoji od općeg i posebnog dijela.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Opći dio proračuna čine račun prihoda i rashoda te račun financiranja.</a:t>
            </a:r>
            <a:endParaRPr b="0" lang="hr-HR" sz="20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hr-HR" sz="2000" spc="-1" strike="noStrike">
                <a:solidFill>
                  <a:srgbClr val="000000"/>
                </a:solidFill>
                <a:latin typeface="Calibri"/>
              </a:rPr>
              <a:t>Posebni dio proračuna sastoji se od plana rashoda i izdataka iskazanih raspoređenih u programe koji se sastoje od aktivnosti i projekata.</a:t>
            </a:r>
            <a:endParaRPr b="0" lang="hr-HR" sz="20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blinds dir="vert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3640" y="332640"/>
            <a:ext cx="7753680" cy="912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0000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hr-HR" sz="2700" spc="-1" strike="noStrike" cap="all">
                <a:solidFill>
                  <a:schemeClr val="accent1">
                    <a:lumMod val="50000"/>
                  </a:schemeClr>
                </a:solidFill>
                <a:latin typeface="Calibri Light"/>
              </a:rPr>
              <a:t>ODAKLE NOVAC DOLAZI U PRORAČUN?</a:t>
            </a:r>
            <a:br>
              <a:rPr sz="2700"/>
            </a:br>
            <a:br>
              <a:rPr sz="2400"/>
            </a:br>
            <a:r>
              <a:rPr b="1" lang="hr-HR" sz="2400" spc="-1" strike="noStrike" cap="all">
                <a:solidFill>
                  <a:schemeClr val="accent1">
                    <a:lumMod val="50000"/>
                  </a:schemeClr>
                </a:solidFill>
                <a:latin typeface="Calibri Light"/>
              </a:rPr>
              <a:t>1. PRIHODI POSLOVANJA</a:t>
            </a:r>
            <a:endParaRPr b="0" lang="hr-HR" sz="2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971640" y="2061000"/>
            <a:ext cx="7742880" cy="4029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a) Prihodi od poreza iznose 218.000,00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(porez i prirez na dohodak i porez na imovinu, porez na robu i usluge)</a:t>
            </a:r>
            <a:endParaRPr b="0" lang="hr-HR" sz="22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2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i="1" lang="hr-HR" sz="2400" spc="-1" strike="noStrike">
                <a:solidFill>
                  <a:srgbClr val="000000"/>
                </a:solidFill>
                <a:latin typeface="Calibri"/>
              </a:rPr>
              <a:t>b) Pomoći iznose 1.700.000,00 eura</a:t>
            </a:r>
            <a:endParaRPr b="0" lang="hr-HR" sz="2400" spc="-1" strike="noStrike"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hr-HR" sz="2200" spc="-1" strike="noStrike">
                <a:solidFill>
                  <a:srgbClr val="000000"/>
                </a:solidFill>
                <a:latin typeface="Calibri"/>
              </a:rPr>
              <a:t>(tekuće i kapitalne pomoći iz proračuna – državnog, županijskog i općinskog, tekuće i kapitalne pomoći od ostalih subjekata unutar opće države – HZZ-a, HZZO-a, FZOUE, tekuće i kapitalne pomoći iz državnog proračuna temeljem prijenosa sredstava EU)</a:t>
            </a:r>
            <a:endParaRPr b="0" lang="hr-HR" sz="2200" spc="-1" strike="noStrike"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hr-HR" sz="2000" spc="-1" strike="noStrike">
              <a:latin typeface="Arial"/>
            </a:endParaRPr>
          </a:p>
        </p:txBody>
      </p:sp>
    </p:spTree>
  </p:cSld>
  <p:transition>
    <p:pull dir="ld"/>
  </p:transition>
</p:sld>
</file>

<file path=ppt/theme/theme1.xml><?xml version="1.0" encoding="utf-8"?>
<a:theme xmlns:a="http://schemas.openxmlformats.org/drawingml/2006/main" name="Slog od drveta">
  <a:themeElements>
    <a:clrScheme name="Žuto-narančasta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drva]]</Template>
  <TotalTime>1387</TotalTime>
  <Application>LibreOffice/7.4.1.2$Windows_X86_64 LibreOffice_project/3c58a8f3a960df8bc8fd77b461821e42c061c5f0</Application>
  <AppVersion>15.0000</AppVersion>
  <Words>972</Words>
  <Paragraphs>99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2017-01-30T14:04:01Z</dcterms:created>
  <dc:creator>Branimir Balic</dc:creator>
  <dc:description/>
  <dc:language>hr-HR</dc:language>
  <cp:lastModifiedBy/>
  <cp:lastPrinted>2018-01-25T11:21:03Z</cp:lastPrinted>
  <dcterms:modified xsi:type="dcterms:W3CDTF">2025-01-14T11:28:16Z</dcterms:modified>
  <cp:revision>196</cp:revision>
  <dc:subject/>
  <dc:title>OPĆINA LOVAS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Prikaz na zaslonu (4:3)</vt:lpwstr>
  </property>
  <property fmtid="{D5CDD505-2E9C-101B-9397-08002B2CF9AE}" pid="3" name="Slides">
    <vt:i4>18</vt:i4>
  </property>
</Properties>
</file>